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8" r:id="rId4"/>
    <p:sldId id="278" r:id="rId5"/>
    <p:sldId id="279" r:id="rId6"/>
    <p:sldId id="280" r:id="rId7"/>
    <p:sldId id="287" r:id="rId8"/>
    <p:sldId id="281" r:id="rId9"/>
    <p:sldId id="285" r:id="rId10"/>
    <p:sldId id="277" r:id="rId11"/>
    <p:sldId id="259" r:id="rId12"/>
    <p:sldId id="282" r:id="rId13"/>
    <p:sldId id="260" r:id="rId14"/>
    <p:sldId id="261" r:id="rId15"/>
    <p:sldId id="284" r:id="rId16"/>
    <p:sldId id="262" r:id="rId17"/>
    <p:sldId id="263" r:id="rId18"/>
    <p:sldId id="264" r:id="rId19"/>
    <p:sldId id="283" r:id="rId20"/>
    <p:sldId id="265" r:id="rId21"/>
    <p:sldId id="266"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05/07/2014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484784"/>
            <a:ext cx="7772400" cy="3960440"/>
          </a:xfrm>
          <a:blipFill>
            <a:blip r:embed="rId2"/>
            <a:tile tx="0" ty="0" sx="100000" sy="100000" flip="none" algn="tl"/>
          </a:blipFill>
        </p:spPr>
        <p:txBody>
          <a:bodyPr>
            <a:noAutofit/>
          </a:bodyPr>
          <a:lstStyle/>
          <a:p>
            <a:r>
              <a:rPr lang="es-CO" sz="6000" b="1" i="1" dirty="0" smtClean="0">
                <a:solidFill>
                  <a:srgbClr val="002060"/>
                </a:solidFill>
                <a:latin typeface="Agency FB" pitchFamily="34" charset="0"/>
              </a:rPr>
              <a:t>DE DONDE PROVIENEN LOS </a:t>
            </a:r>
            <a:r>
              <a:rPr lang="es-CO" sz="6000" b="1" i="1" dirty="0" smtClean="0">
                <a:solidFill>
                  <a:srgbClr val="FF0000"/>
                </a:solidFill>
                <a:latin typeface="Agency FB" pitchFamily="34" charset="0"/>
              </a:rPr>
              <a:t>GIGANTES </a:t>
            </a:r>
            <a:br>
              <a:rPr lang="es-CO" sz="6000" b="1" i="1" dirty="0" smtClean="0">
                <a:solidFill>
                  <a:srgbClr val="FF0000"/>
                </a:solidFill>
                <a:latin typeface="Agency FB" pitchFamily="34" charset="0"/>
              </a:rPr>
            </a:br>
            <a:r>
              <a:rPr lang="es-CO" sz="6000" b="1" i="1" dirty="0" smtClean="0">
                <a:solidFill>
                  <a:srgbClr val="FF0000"/>
                </a:solidFill>
                <a:latin typeface="Agency FB" pitchFamily="34" charset="0"/>
              </a:rPr>
              <a:t>DESPUES DEL VILUVIO</a:t>
            </a:r>
            <a:endParaRPr lang="es-CO" sz="6000" b="1" i="1" dirty="0">
              <a:solidFill>
                <a:srgbClr val="FF0000"/>
              </a:solidFill>
              <a:latin typeface="Agency FB" pitchFamily="34" charset="0"/>
            </a:endParaRPr>
          </a:p>
        </p:txBody>
      </p:sp>
    </p:spTree>
    <p:extLst>
      <p:ext uri="{BB962C8B-B14F-4D97-AF65-F5344CB8AC3E}">
        <p14:creationId xmlns:p14="http://schemas.microsoft.com/office/powerpoint/2010/main" val="42751710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1351" y="476672"/>
            <a:ext cx="3960440" cy="5904656"/>
          </a:xfrm>
          <a:solidFill>
            <a:schemeClr val="bg1"/>
          </a:solidFill>
        </p:spPr>
        <p:txBody>
          <a:bodyPr>
            <a:normAutofit fontScale="85000" lnSpcReduction="10000"/>
          </a:bodyPr>
          <a:lstStyle/>
          <a:p>
            <a:pPr marL="0" indent="0" algn="ctr">
              <a:buNone/>
            </a:pPr>
            <a:r>
              <a:rPr lang="es-CO" dirty="0"/>
              <a:t>La Palabra de </a:t>
            </a:r>
            <a:r>
              <a:rPr lang="es-CO" dirty="0" smtClean="0"/>
              <a:t>Dios </a:t>
            </a:r>
            <a:r>
              <a:rPr lang="es-CO" dirty="0"/>
              <a:t>se interpreta a sí misma,  y la sana doctrina que compone ese maravilloso y profundo "todo" que </a:t>
            </a:r>
            <a:r>
              <a:rPr lang="es-CO" dirty="0" smtClean="0"/>
              <a:t>Dios </a:t>
            </a:r>
            <a:r>
              <a:rPr lang="es-CO" dirty="0"/>
              <a:t>llama </a:t>
            </a:r>
            <a:r>
              <a:rPr lang="es-CO" dirty="0" smtClean="0"/>
              <a:t>«Su Verdad», muy </a:t>
            </a:r>
            <a:r>
              <a:rPr lang="es-CO" dirty="0"/>
              <a:t>a menudo se encuentra </a:t>
            </a:r>
            <a:r>
              <a:rPr lang="es-CO" dirty="0">
                <a:solidFill>
                  <a:srgbClr val="FF0000"/>
                </a:solidFill>
              </a:rPr>
              <a:t>NO EN UN SOLO LUGAR DE LA </a:t>
            </a:r>
            <a:r>
              <a:rPr lang="es-CO" dirty="0" smtClean="0">
                <a:solidFill>
                  <a:srgbClr val="FF0000"/>
                </a:solidFill>
              </a:rPr>
              <a:t>BIBLIA, </a:t>
            </a:r>
            <a:r>
              <a:rPr lang="es-CO" dirty="0">
                <a:solidFill>
                  <a:srgbClr val="FF0000"/>
                </a:solidFill>
              </a:rPr>
              <a:t>SINO DISPERSA  </a:t>
            </a:r>
            <a:r>
              <a:rPr lang="es-CO" dirty="0"/>
              <a:t>por toda la Escritura;  y  como ya bien sabemos, "</a:t>
            </a:r>
            <a:r>
              <a:rPr lang="es-CO" u="sng" dirty="0"/>
              <a:t>línea sobre línea, renglón sobre renglón... un poquito aquí, otro poquito allá</a:t>
            </a:r>
            <a:r>
              <a:rPr lang="es-CO" dirty="0"/>
              <a:t>, </a:t>
            </a:r>
            <a:r>
              <a:rPr lang="es-CO" dirty="0" smtClean="0">
                <a:solidFill>
                  <a:srgbClr val="FF0000"/>
                </a:solidFill>
              </a:rPr>
              <a:t>(Isaías 28:10)</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3968" y="188640"/>
            <a:ext cx="472058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535996" y="3789040"/>
            <a:ext cx="4468552" cy="3046988"/>
          </a:xfrm>
          <a:prstGeom prst="rect">
            <a:avLst/>
          </a:prstGeom>
        </p:spPr>
        <p:txBody>
          <a:bodyPr wrap="square">
            <a:spAutoFit/>
          </a:bodyPr>
          <a:lstStyle/>
          <a:p>
            <a:pPr algn="ctr"/>
            <a:r>
              <a:rPr lang="es-CO" sz="2000" dirty="0"/>
              <a:t>La Escritura dice:  </a:t>
            </a:r>
            <a:r>
              <a:rPr lang="es-CO" sz="2000" dirty="0" smtClean="0"/>
              <a:t>"Tu </a:t>
            </a:r>
            <a:r>
              <a:rPr lang="es-CO" sz="2000" dirty="0"/>
              <a:t>Palabra es Verdad</a:t>
            </a:r>
            <a:r>
              <a:rPr lang="es-CO" sz="2000" dirty="0" smtClean="0"/>
              <a:t>,« </a:t>
            </a:r>
            <a:r>
              <a:rPr lang="es-CO" sz="2000" dirty="0" smtClean="0">
                <a:solidFill>
                  <a:srgbClr val="FF0000"/>
                </a:solidFill>
              </a:rPr>
              <a:t>(Juan 17:17),  </a:t>
            </a:r>
            <a:r>
              <a:rPr lang="es-CO" sz="2000" dirty="0"/>
              <a:t>y esto es en todos los sentidos. Podemos especular, pero no podemos hacer doctrina de nuestra especulación si no corre paralela con la prueba hallada en la </a:t>
            </a:r>
            <a:r>
              <a:rPr lang="es-CO" sz="2000" dirty="0" smtClean="0"/>
              <a:t>Escritura. </a:t>
            </a:r>
          </a:p>
          <a:p>
            <a:pPr algn="ctr"/>
            <a:r>
              <a:rPr lang="es-CO" sz="2400" b="1" dirty="0" smtClean="0">
                <a:latin typeface="Agency FB" pitchFamily="34" charset="0"/>
              </a:rPr>
              <a:t>Observa la foto, aparece Adán, luego Noé de menos estatura, y después del diluvio, la raza humana. </a:t>
            </a:r>
            <a:endParaRPr lang="es-CO" sz="2400" b="1" dirty="0">
              <a:latin typeface="Agency FB" pitchFamily="34" charset="0"/>
            </a:endParaRPr>
          </a:p>
        </p:txBody>
      </p:sp>
    </p:spTree>
    <p:extLst>
      <p:ext uri="{BB962C8B-B14F-4D97-AF65-F5344CB8AC3E}">
        <p14:creationId xmlns:p14="http://schemas.microsoft.com/office/powerpoint/2010/main" val="9738148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1000" fill="hold"/>
                                        <p:tgtEl>
                                          <p:spTgt spid="1026"/>
                                        </p:tgtEl>
                                        <p:attrNameLst>
                                          <p:attrName>ppt_w</p:attrName>
                                        </p:attrNameLst>
                                      </p:cBhvr>
                                      <p:tavLst>
                                        <p:tav tm="0">
                                          <p:val>
                                            <p:fltVal val="0"/>
                                          </p:val>
                                        </p:tav>
                                        <p:tav tm="100000">
                                          <p:val>
                                            <p:strVal val="#ppt_w"/>
                                          </p:val>
                                        </p:tav>
                                      </p:tavLst>
                                    </p:anim>
                                    <p:anim calcmode="lin" valueType="num">
                                      <p:cBhvr>
                                        <p:cTn id="16" dur="1000" fill="hold"/>
                                        <p:tgtEl>
                                          <p:spTgt spid="1026"/>
                                        </p:tgtEl>
                                        <p:attrNameLst>
                                          <p:attrName>ppt_h</p:attrName>
                                        </p:attrNameLst>
                                      </p:cBhvr>
                                      <p:tavLst>
                                        <p:tav tm="0">
                                          <p:val>
                                            <p:fltVal val="0"/>
                                          </p:val>
                                        </p:tav>
                                        <p:tav tm="100000">
                                          <p:val>
                                            <p:strVal val="#ppt_h"/>
                                          </p:val>
                                        </p:tav>
                                      </p:tavLst>
                                    </p:anim>
                                    <p:anim calcmode="lin" valueType="num">
                                      <p:cBhvr>
                                        <p:cTn id="17" dur="1000" fill="hold"/>
                                        <p:tgtEl>
                                          <p:spTgt spid="1026"/>
                                        </p:tgtEl>
                                        <p:attrNameLst>
                                          <p:attrName>style.rotation</p:attrName>
                                        </p:attrNameLst>
                                      </p:cBhvr>
                                      <p:tavLst>
                                        <p:tav tm="0">
                                          <p:val>
                                            <p:fltVal val="90"/>
                                          </p:val>
                                        </p:tav>
                                        <p:tav tm="100000">
                                          <p:val>
                                            <p:fltVal val="0"/>
                                          </p:val>
                                        </p:tav>
                                      </p:tavLst>
                                    </p:anim>
                                    <p:animEffect transition="in" filter="fade">
                                      <p:cBhvr>
                                        <p:cTn id="18" dur="1000"/>
                                        <p:tgtEl>
                                          <p:spTgt spid="10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t/>
            </a:r>
            <a:br>
              <a:rPr lang="es-CO" dirty="0" smtClean="0"/>
            </a:br>
            <a:r>
              <a:rPr lang="es-CO" b="1" i="1" dirty="0" smtClean="0">
                <a:latin typeface="Agency FB" pitchFamily="34" charset="0"/>
              </a:rPr>
              <a:t>¿Porqué </a:t>
            </a:r>
            <a:r>
              <a:rPr lang="es-CO" b="1" i="1" dirty="0">
                <a:latin typeface="Agency FB" pitchFamily="34" charset="0"/>
              </a:rPr>
              <a:t>hubo gigantes después del diluvio </a:t>
            </a:r>
            <a:r>
              <a:rPr lang="es-CO" b="1" i="1" dirty="0" smtClean="0">
                <a:latin typeface="Agency FB" pitchFamily="34" charset="0"/>
              </a:rPr>
              <a:t>Universal? </a:t>
            </a:r>
            <a:r>
              <a:rPr lang="es-CO" b="1" i="1" dirty="0">
                <a:latin typeface="Agency FB" pitchFamily="34" charset="0"/>
              </a:rPr>
              <a:t/>
            </a:r>
            <a:br>
              <a:rPr lang="es-CO" b="1" i="1" dirty="0">
                <a:latin typeface="Agency FB" pitchFamily="34" charset="0"/>
              </a:rPr>
            </a:br>
            <a:endParaRPr lang="es-CO" b="1" i="1" dirty="0">
              <a:latin typeface="Agency FB" pitchFamily="34" charset="0"/>
            </a:endParaRPr>
          </a:p>
        </p:txBody>
      </p:sp>
      <p:sp>
        <p:nvSpPr>
          <p:cNvPr id="3" name="2 Marcador de contenido"/>
          <p:cNvSpPr>
            <a:spLocks noGrp="1"/>
          </p:cNvSpPr>
          <p:nvPr>
            <p:ph idx="1"/>
          </p:nvPr>
        </p:nvSpPr>
        <p:spPr>
          <a:xfrm>
            <a:off x="395536" y="1772816"/>
            <a:ext cx="4906888" cy="4525963"/>
          </a:xfrm>
          <a:solidFill>
            <a:schemeClr val="bg1"/>
          </a:solidFill>
        </p:spPr>
        <p:txBody>
          <a:bodyPr>
            <a:normAutofit fontScale="92500"/>
          </a:bodyPr>
          <a:lstStyle/>
          <a:p>
            <a:pPr marL="0" indent="0" algn="ctr">
              <a:buNone/>
            </a:pPr>
            <a:r>
              <a:rPr lang="es-CO" dirty="0" smtClean="0"/>
              <a:t>La </a:t>
            </a:r>
            <a:r>
              <a:rPr lang="es-CO" dirty="0"/>
              <a:t>Reflexión se titula: Porqué hubo gigantes después del diluvio Universal.</a:t>
            </a:r>
          </a:p>
          <a:p>
            <a:pPr marL="0" indent="0" algn="ctr">
              <a:buNone/>
            </a:pPr>
            <a:r>
              <a:rPr lang="es-CO" dirty="0"/>
              <a:t>C</a:t>
            </a:r>
            <a:r>
              <a:rPr lang="es-CO" dirty="0" smtClean="0"/>
              <a:t>omo </a:t>
            </a:r>
            <a:r>
              <a:rPr lang="es-CO" dirty="0"/>
              <a:t>usted puede notar es una </a:t>
            </a:r>
            <a:r>
              <a:rPr lang="es-CO" dirty="0" smtClean="0"/>
              <a:t>pregunta </a:t>
            </a:r>
            <a:r>
              <a:rPr lang="es-CO" dirty="0"/>
              <a:t>muy interesante. Mas como </a:t>
            </a:r>
            <a:r>
              <a:rPr lang="es-CO" dirty="0" smtClean="0"/>
              <a:t>siempre, </a:t>
            </a:r>
            <a:r>
              <a:rPr lang="es-CO" dirty="0"/>
              <a:t>las respuestas están en la </a:t>
            </a:r>
            <a:r>
              <a:rPr lang="es-CO" dirty="0">
                <a:solidFill>
                  <a:srgbClr val="FF0000"/>
                </a:solidFill>
              </a:rPr>
              <a:t>Santa Biblia</a:t>
            </a:r>
            <a:r>
              <a:rPr lang="es-CO" dirty="0"/>
              <a:t>, que es la Palabra de Dios.</a:t>
            </a: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700808"/>
            <a:ext cx="3312368"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019994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par>
                                <p:cTn id="39" presetID="26" presetClass="entr" presetSubtype="0" fill="hold" nodeType="withEffect">
                                  <p:stCondLst>
                                    <p:cond delay="0"/>
                                  </p:stCondLst>
                                  <p:childTnLst>
                                    <p:set>
                                      <p:cBhvr>
                                        <p:cTn id="40" dur="1" fill="hold">
                                          <p:stCondLst>
                                            <p:cond delay="0"/>
                                          </p:stCondLst>
                                        </p:cTn>
                                        <p:tgtEl>
                                          <p:spTgt spid="2050"/>
                                        </p:tgtEl>
                                        <p:attrNameLst>
                                          <p:attrName>style.visibility</p:attrName>
                                        </p:attrNameLst>
                                      </p:cBhvr>
                                      <p:to>
                                        <p:strVal val="visible"/>
                                      </p:to>
                                    </p:set>
                                    <p:animEffect transition="in" filter="wipe(down)">
                                      <p:cBhvr>
                                        <p:cTn id="41" dur="580">
                                          <p:stCondLst>
                                            <p:cond delay="0"/>
                                          </p:stCondLst>
                                        </p:cTn>
                                        <p:tgtEl>
                                          <p:spTgt spid="2050"/>
                                        </p:tgtEl>
                                      </p:cBhvr>
                                    </p:animEffect>
                                    <p:anim calcmode="lin" valueType="num">
                                      <p:cBhvr>
                                        <p:cTn id="42"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43"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44"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45"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46"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47" dur="26">
                                          <p:stCondLst>
                                            <p:cond delay="650"/>
                                          </p:stCondLst>
                                        </p:cTn>
                                        <p:tgtEl>
                                          <p:spTgt spid="2050"/>
                                        </p:tgtEl>
                                      </p:cBhvr>
                                      <p:to x="100000" y="60000"/>
                                    </p:animScale>
                                    <p:animScale>
                                      <p:cBhvr>
                                        <p:cTn id="48" dur="166" decel="50000">
                                          <p:stCondLst>
                                            <p:cond delay="676"/>
                                          </p:stCondLst>
                                        </p:cTn>
                                        <p:tgtEl>
                                          <p:spTgt spid="2050"/>
                                        </p:tgtEl>
                                      </p:cBhvr>
                                      <p:to x="100000" y="100000"/>
                                    </p:animScale>
                                    <p:animScale>
                                      <p:cBhvr>
                                        <p:cTn id="49" dur="26">
                                          <p:stCondLst>
                                            <p:cond delay="1312"/>
                                          </p:stCondLst>
                                        </p:cTn>
                                        <p:tgtEl>
                                          <p:spTgt spid="2050"/>
                                        </p:tgtEl>
                                      </p:cBhvr>
                                      <p:to x="100000" y="80000"/>
                                    </p:animScale>
                                    <p:animScale>
                                      <p:cBhvr>
                                        <p:cTn id="50" dur="166" decel="50000">
                                          <p:stCondLst>
                                            <p:cond delay="1338"/>
                                          </p:stCondLst>
                                        </p:cTn>
                                        <p:tgtEl>
                                          <p:spTgt spid="2050"/>
                                        </p:tgtEl>
                                      </p:cBhvr>
                                      <p:to x="100000" y="100000"/>
                                    </p:animScale>
                                    <p:animScale>
                                      <p:cBhvr>
                                        <p:cTn id="51" dur="26">
                                          <p:stCondLst>
                                            <p:cond delay="1642"/>
                                          </p:stCondLst>
                                        </p:cTn>
                                        <p:tgtEl>
                                          <p:spTgt spid="2050"/>
                                        </p:tgtEl>
                                      </p:cBhvr>
                                      <p:to x="100000" y="90000"/>
                                    </p:animScale>
                                    <p:animScale>
                                      <p:cBhvr>
                                        <p:cTn id="52" dur="166" decel="50000">
                                          <p:stCondLst>
                                            <p:cond delay="1668"/>
                                          </p:stCondLst>
                                        </p:cTn>
                                        <p:tgtEl>
                                          <p:spTgt spid="2050"/>
                                        </p:tgtEl>
                                      </p:cBhvr>
                                      <p:to x="100000" y="100000"/>
                                    </p:animScale>
                                    <p:animScale>
                                      <p:cBhvr>
                                        <p:cTn id="53" dur="26">
                                          <p:stCondLst>
                                            <p:cond delay="1808"/>
                                          </p:stCondLst>
                                        </p:cTn>
                                        <p:tgtEl>
                                          <p:spTgt spid="2050"/>
                                        </p:tgtEl>
                                      </p:cBhvr>
                                      <p:to x="100000" y="95000"/>
                                    </p:animScale>
                                    <p:animScale>
                                      <p:cBhvr>
                                        <p:cTn id="54" dur="166" decel="50000">
                                          <p:stCondLst>
                                            <p:cond delay="1834"/>
                                          </p:stCondLst>
                                        </p:cTn>
                                        <p:tgtEl>
                                          <p:spTgt spid="205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5626968" cy="2880320"/>
          </a:xfrm>
        </p:spPr>
        <p:txBody>
          <a:bodyPr>
            <a:normAutofit/>
          </a:bodyPr>
          <a:lstStyle/>
          <a:p>
            <a:pPr marL="0" indent="0">
              <a:buNone/>
            </a:pPr>
            <a:r>
              <a:rPr lang="es-CO" dirty="0"/>
              <a:t>A</a:t>
            </a:r>
            <a:r>
              <a:rPr lang="es-CO" dirty="0" smtClean="0"/>
              <a:t>ntes </a:t>
            </a:r>
            <a:r>
              <a:rPr lang="es-CO" dirty="0"/>
              <a:t>del diluvio Universal, que fue castigo decretado por Dios por la maldad del hombre, hubo gigantes, lo cual podemos corroborar en “</a:t>
            </a:r>
            <a:r>
              <a:rPr lang="es-CO" dirty="0">
                <a:solidFill>
                  <a:srgbClr val="FF0000"/>
                </a:solidFill>
              </a:rPr>
              <a:t>Génesis </a:t>
            </a:r>
            <a:r>
              <a:rPr lang="es-CO" dirty="0" smtClean="0">
                <a:solidFill>
                  <a:srgbClr val="FF0000"/>
                </a:solidFill>
              </a:rPr>
              <a:t>6:4</a:t>
            </a:r>
            <a:r>
              <a:rPr lang="es-CO" dirty="0"/>
              <a:t>: </a:t>
            </a:r>
            <a:r>
              <a:rPr lang="es-CO" dirty="0" smtClean="0"/>
              <a:t>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116632"/>
            <a:ext cx="2952328"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259632" y="4365104"/>
            <a:ext cx="6480720" cy="2246769"/>
          </a:xfrm>
          <a:prstGeom prst="rect">
            <a:avLst/>
          </a:prstGeom>
        </p:spPr>
        <p:txBody>
          <a:bodyPr wrap="square">
            <a:spAutoFit/>
          </a:bodyPr>
          <a:lstStyle/>
          <a:p>
            <a:r>
              <a:rPr lang="es-CO" sz="2800" dirty="0"/>
              <a:t>«Había gigantes en la Tierra en </a:t>
            </a:r>
            <a:r>
              <a:rPr lang="es-CO" sz="2800" u="sng" dirty="0"/>
              <a:t>aquellos días</a:t>
            </a:r>
            <a:r>
              <a:rPr lang="es-CO" sz="2800" dirty="0"/>
              <a:t>, y también </a:t>
            </a:r>
            <a:r>
              <a:rPr lang="es-CO" sz="2800" u="sng" dirty="0"/>
              <a:t>después</a:t>
            </a:r>
            <a:r>
              <a:rPr lang="es-CO" sz="2800" dirty="0"/>
              <a:t> que se llegaron los hijos de Dios a las hijas de los </a:t>
            </a:r>
            <a:r>
              <a:rPr lang="es-CO" sz="2800" dirty="0" smtClean="0"/>
              <a:t>hombres, y </a:t>
            </a:r>
            <a:r>
              <a:rPr lang="es-CO" sz="2800" dirty="0"/>
              <a:t>les engendraron </a:t>
            </a:r>
            <a:r>
              <a:rPr lang="es-CO" sz="2800" dirty="0" smtClean="0"/>
              <a:t>hijos </a:t>
            </a:r>
            <a:r>
              <a:rPr lang="es-CO" sz="2800" u="sng" dirty="0" smtClean="0">
                <a:latin typeface="Agency FB" pitchFamily="34" charset="0"/>
              </a:rPr>
              <a:t>(</a:t>
            </a:r>
            <a:r>
              <a:rPr lang="es-CO" sz="2800" u="sng" dirty="0">
                <a:latin typeface="Agency FB" pitchFamily="34" charset="0"/>
              </a:rPr>
              <a:t>antes del diluvio</a:t>
            </a:r>
            <a:r>
              <a:rPr lang="es-CO" sz="2800" dirty="0">
                <a:latin typeface="Agency FB" pitchFamily="34" charset="0"/>
              </a:rPr>
              <a:t>), </a:t>
            </a:r>
            <a:r>
              <a:rPr lang="es-CO" sz="2800" dirty="0" smtClean="0"/>
              <a:t> </a:t>
            </a:r>
            <a:r>
              <a:rPr lang="es-CO" sz="2800" dirty="0"/>
              <a:t>Estos fueron los valientes de renombre</a:t>
            </a:r>
            <a:r>
              <a:rPr lang="es-CO" sz="2800" dirty="0" smtClean="0"/>
              <a:t>».</a:t>
            </a:r>
            <a:endParaRPr lang="es-CO" sz="2800" dirty="0"/>
          </a:p>
        </p:txBody>
      </p:sp>
    </p:spTree>
    <p:extLst>
      <p:ext uri="{BB962C8B-B14F-4D97-AF65-F5344CB8AC3E}">
        <p14:creationId xmlns:p14="http://schemas.microsoft.com/office/powerpoint/2010/main" val="2593028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dirty="0" smtClean="0">
                <a:latin typeface="Agency FB" pitchFamily="34" charset="0"/>
              </a:rPr>
              <a:t>¿Quiénes eran los hijos de Dios y las hijas de los hombres? </a:t>
            </a:r>
            <a:endParaRPr lang="es-CO" b="1" dirty="0">
              <a:latin typeface="Agency FB" pitchFamily="34" charset="0"/>
            </a:endParaRPr>
          </a:p>
        </p:txBody>
      </p:sp>
      <p:sp>
        <p:nvSpPr>
          <p:cNvPr id="3" name="2 Marcador de contenido"/>
          <p:cNvSpPr>
            <a:spLocks noGrp="1"/>
          </p:cNvSpPr>
          <p:nvPr>
            <p:ph idx="1"/>
          </p:nvPr>
        </p:nvSpPr>
        <p:spPr>
          <a:xfrm>
            <a:off x="457200" y="1600200"/>
            <a:ext cx="8229600" cy="5069160"/>
          </a:xfrm>
        </p:spPr>
        <p:txBody>
          <a:bodyPr>
            <a:normAutofit lnSpcReduction="10000"/>
          </a:bodyPr>
          <a:lstStyle/>
          <a:p>
            <a:pPr marL="0" indent="0">
              <a:buNone/>
            </a:pPr>
            <a:r>
              <a:rPr lang="es-CO" sz="2800" dirty="0" smtClean="0"/>
              <a:t>Para saberlo, tenemos que permitir que la misma Escrituras se interprete, o sea que ella misma nos lo diga. </a:t>
            </a:r>
          </a:p>
          <a:p>
            <a:pPr marL="0" indent="0">
              <a:buNone/>
            </a:pPr>
            <a:r>
              <a:rPr lang="es-CO" sz="2800" dirty="0">
                <a:solidFill>
                  <a:srgbClr val="FF0000"/>
                </a:solidFill>
              </a:rPr>
              <a:t>S</a:t>
            </a:r>
            <a:r>
              <a:rPr lang="es-CO" sz="2800" dirty="0" smtClean="0">
                <a:solidFill>
                  <a:srgbClr val="FF0000"/>
                </a:solidFill>
              </a:rPr>
              <a:t>an Juan </a:t>
            </a:r>
            <a:r>
              <a:rPr lang="es-CO" sz="2800" dirty="0">
                <a:solidFill>
                  <a:srgbClr val="FF0000"/>
                </a:solidFill>
              </a:rPr>
              <a:t>1:11,12 </a:t>
            </a:r>
            <a:r>
              <a:rPr lang="es-CO" sz="2800" dirty="0"/>
              <a:t>dice</a:t>
            </a:r>
            <a:r>
              <a:rPr lang="es-CO" sz="2800" dirty="0" smtClean="0"/>
              <a:t>: «</a:t>
            </a:r>
            <a:r>
              <a:rPr lang="es-CO" sz="2800" dirty="0" smtClean="0">
                <a:latin typeface="Agency FB" pitchFamily="34" charset="0"/>
              </a:rPr>
              <a:t>A </a:t>
            </a:r>
            <a:r>
              <a:rPr lang="es-CO" sz="2800" dirty="0">
                <a:latin typeface="Agency FB" pitchFamily="34" charset="0"/>
              </a:rPr>
              <a:t>lo [que era] suyo vino, y los suyos no le recibieron. </a:t>
            </a:r>
            <a:r>
              <a:rPr lang="es-CO" sz="2800" dirty="0" smtClean="0">
                <a:latin typeface="Agency FB" pitchFamily="34" charset="0"/>
              </a:rPr>
              <a:t>12 </a:t>
            </a:r>
            <a:r>
              <a:rPr lang="es-CO" sz="2800" dirty="0">
                <a:latin typeface="Agency FB" pitchFamily="34" charset="0"/>
              </a:rPr>
              <a:t>Mas a todos los que le </a:t>
            </a:r>
            <a:r>
              <a:rPr lang="es-CO" sz="2800" b="1" u="sng" dirty="0">
                <a:latin typeface="Agency FB" pitchFamily="34" charset="0"/>
              </a:rPr>
              <a:t>recibieron</a:t>
            </a:r>
            <a:r>
              <a:rPr lang="es-CO" sz="2800" dirty="0">
                <a:latin typeface="Agency FB" pitchFamily="34" charset="0"/>
              </a:rPr>
              <a:t>, les dio potestad de ser hechos </a:t>
            </a:r>
            <a:r>
              <a:rPr lang="es-CO" sz="2800" u="sng" dirty="0" smtClean="0">
                <a:latin typeface="Agency FB" pitchFamily="34" charset="0"/>
              </a:rPr>
              <a:t>HIJOS DE DIOS</a:t>
            </a:r>
            <a:r>
              <a:rPr lang="es-CO" sz="2800" dirty="0" smtClean="0">
                <a:latin typeface="Agency FB" pitchFamily="34" charset="0"/>
              </a:rPr>
              <a:t>, </a:t>
            </a:r>
            <a:r>
              <a:rPr lang="es-CO" sz="2800" dirty="0">
                <a:latin typeface="Agency FB" pitchFamily="34" charset="0"/>
              </a:rPr>
              <a:t>a los que </a:t>
            </a:r>
            <a:r>
              <a:rPr lang="es-CO" sz="2800" u="sng" dirty="0" smtClean="0">
                <a:latin typeface="Agency FB" pitchFamily="34" charset="0"/>
              </a:rPr>
              <a:t>CREEN EN SU NOMBRE</a:t>
            </a:r>
            <a:r>
              <a:rPr lang="es-CO" sz="2800" dirty="0" smtClean="0"/>
              <a:t>».</a:t>
            </a:r>
          </a:p>
          <a:p>
            <a:pPr marL="0" indent="0">
              <a:buNone/>
            </a:pPr>
            <a:r>
              <a:rPr lang="es-CO" sz="2800" dirty="0">
                <a:solidFill>
                  <a:srgbClr val="FF0000"/>
                </a:solidFill>
              </a:rPr>
              <a:t>1Juan 3:10</a:t>
            </a:r>
            <a:r>
              <a:rPr lang="es-CO" sz="2800" dirty="0"/>
              <a:t>. </a:t>
            </a:r>
            <a:r>
              <a:rPr lang="es-CO" sz="2800" dirty="0" smtClean="0"/>
              <a:t>«</a:t>
            </a:r>
            <a:r>
              <a:rPr lang="es-CO" sz="2800" dirty="0" smtClean="0">
                <a:latin typeface="Agency FB" pitchFamily="34" charset="0"/>
              </a:rPr>
              <a:t>En </a:t>
            </a:r>
            <a:r>
              <a:rPr lang="es-CO" sz="2800" dirty="0">
                <a:latin typeface="Agency FB" pitchFamily="34" charset="0"/>
              </a:rPr>
              <a:t>esto son manifiestos los </a:t>
            </a:r>
            <a:r>
              <a:rPr lang="es-CO" sz="2800" u="sng" dirty="0" smtClean="0">
                <a:latin typeface="Agency FB" pitchFamily="34" charset="0"/>
              </a:rPr>
              <a:t>HIJOS DE DIOS</a:t>
            </a:r>
            <a:r>
              <a:rPr lang="es-CO" sz="2800" dirty="0" smtClean="0">
                <a:latin typeface="Agency FB" pitchFamily="34" charset="0"/>
              </a:rPr>
              <a:t>, </a:t>
            </a:r>
            <a:r>
              <a:rPr lang="es-CO" sz="2800" dirty="0">
                <a:latin typeface="Agency FB" pitchFamily="34" charset="0"/>
              </a:rPr>
              <a:t>y los </a:t>
            </a:r>
            <a:r>
              <a:rPr lang="es-CO" sz="2800" dirty="0" smtClean="0">
                <a:latin typeface="Agency FB" pitchFamily="34" charset="0"/>
              </a:rPr>
              <a:t>HIJOS DEL DIABLO; </a:t>
            </a:r>
            <a:r>
              <a:rPr lang="es-CO" sz="2800" dirty="0">
                <a:latin typeface="Agency FB" pitchFamily="34" charset="0"/>
              </a:rPr>
              <a:t>cualquiera que no </a:t>
            </a:r>
            <a:r>
              <a:rPr lang="es-CO" sz="2800" u="sng" dirty="0" smtClean="0">
                <a:latin typeface="Agency FB" pitchFamily="34" charset="0"/>
              </a:rPr>
              <a:t>HACE JUSTICIA</a:t>
            </a:r>
            <a:r>
              <a:rPr lang="es-CO" sz="2800" dirty="0" smtClean="0">
                <a:latin typeface="Agency FB" pitchFamily="34" charset="0"/>
              </a:rPr>
              <a:t>,  (que no le obedece),  </a:t>
            </a:r>
            <a:r>
              <a:rPr lang="es-CO" sz="2800" dirty="0">
                <a:latin typeface="Agency FB" pitchFamily="34" charset="0"/>
              </a:rPr>
              <a:t>y que no </a:t>
            </a:r>
            <a:r>
              <a:rPr lang="es-CO" sz="2800" u="sng" dirty="0" smtClean="0">
                <a:latin typeface="Agency FB" pitchFamily="34" charset="0"/>
              </a:rPr>
              <a:t>AMA</a:t>
            </a:r>
            <a:r>
              <a:rPr lang="es-CO" sz="2800" dirty="0" smtClean="0">
                <a:latin typeface="Agency FB" pitchFamily="34" charset="0"/>
              </a:rPr>
              <a:t> </a:t>
            </a:r>
            <a:r>
              <a:rPr lang="es-CO" sz="2800" dirty="0">
                <a:latin typeface="Agency FB" pitchFamily="34" charset="0"/>
              </a:rPr>
              <a:t>a su Hermano, no es de </a:t>
            </a:r>
            <a:r>
              <a:rPr lang="es-CO" sz="2800" dirty="0" smtClean="0">
                <a:latin typeface="Agency FB" pitchFamily="34" charset="0"/>
              </a:rPr>
              <a:t>Dios</a:t>
            </a:r>
            <a:r>
              <a:rPr lang="es-CO" sz="2800" dirty="0" smtClean="0"/>
              <a:t>». </a:t>
            </a:r>
          </a:p>
          <a:p>
            <a:pPr marL="0" indent="0">
              <a:buNone/>
            </a:pPr>
            <a:r>
              <a:rPr lang="es-CO" sz="2800" dirty="0" smtClean="0"/>
              <a:t>La Escritura nos dice que, los «hijos de Dios» son seres humanos, que creen en Dios, que </a:t>
            </a:r>
            <a:r>
              <a:rPr lang="es-CO" sz="2800" u="sng" dirty="0" smtClean="0"/>
              <a:t>HACE JUSTICIA</a:t>
            </a:r>
            <a:r>
              <a:rPr lang="es-CO" sz="2800" dirty="0" smtClean="0"/>
              <a:t>, o sea que le </a:t>
            </a:r>
            <a:r>
              <a:rPr lang="es-CO" sz="2800" b="1" u="sng" dirty="0" smtClean="0"/>
              <a:t>obedece</a:t>
            </a:r>
            <a:r>
              <a:rPr lang="es-CO" sz="2800" dirty="0" smtClean="0"/>
              <a:t>, y que </a:t>
            </a:r>
            <a:r>
              <a:rPr lang="es-CO" sz="2800" u="sng" dirty="0" smtClean="0"/>
              <a:t>AMA</a:t>
            </a:r>
            <a:r>
              <a:rPr lang="es-CO" sz="2800" dirty="0" smtClean="0"/>
              <a:t> a su hermano. </a:t>
            </a:r>
            <a:endParaRPr lang="es-CO" sz="2800" dirty="0"/>
          </a:p>
        </p:txBody>
      </p:sp>
    </p:spTree>
    <p:extLst>
      <p:ext uri="{BB962C8B-B14F-4D97-AF65-F5344CB8AC3E}">
        <p14:creationId xmlns:p14="http://schemas.microsoft.com/office/powerpoint/2010/main" val="7785953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heel(1)">
                                      <p:cBhvr>
                                        <p:cTn id="10" dur="2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wipe(down)">
                                      <p:cBhvr>
                                        <p:cTn id="15" dur="580">
                                          <p:stCondLst>
                                            <p:cond delay="0"/>
                                          </p:stCondLst>
                                        </p:cTn>
                                        <p:tgtEl>
                                          <p:spTgt spid="3">
                                            <p:txEl>
                                              <p:pRg st="2" end="2"/>
                                            </p:txEl>
                                          </p:spTgt>
                                        </p:tgtEl>
                                      </p:cBhvr>
                                    </p:animEffect>
                                    <p:anim calcmode="lin" valueType="num">
                                      <p:cBhvr>
                                        <p:cTn id="1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21" dur="26">
                                          <p:stCondLst>
                                            <p:cond delay="650"/>
                                          </p:stCondLst>
                                        </p:cTn>
                                        <p:tgtEl>
                                          <p:spTgt spid="3">
                                            <p:txEl>
                                              <p:pRg st="2" end="2"/>
                                            </p:txEl>
                                          </p:spTgt>
                                        </p:tgtEl>
                                      </p:cBhvr>
                                      <p:to x="100000" y="60000"/>
                                    </p:animScale>
                                    <p:animScale>
                                      <p:cBhvr>
                                        <p:cTn id="22" dur="166" decel="50000">
                                          <p:stCondLst>
                                            <p:cond delay="676"/>
                                          </p:stCondLst>
                                        </p:cTn>
                                        <p:tgtEl>
                                          <p:spTgt spid="3">
                                            <p:txEl>
                                              <p:pRg st="2" end="2"/>
                                            </p:txEl>
                                          </p:spTgt>
                                        </p:tgtEl>
                                      </p:cBhvr>
                                      <p:to x="100000" y="100000"/>
                                    </p:animScale>
                                    <p:animScale>
                                      <p:cBhvr>
                                        <p:cTn id="23" dur="26">
                                          <p:stCondLst>
                                            <p:cond delay="1312"/>
                                          </p:stCondLst>
                                        </p:cTn>
                                        <p:tgtEl>
                                          <p:spTgt spid="3">
                                            <p:txEl>
                                              <p:pRg st="2" end="2"/>
                                            </p:txEl>
                                          </p:spTgt>
                                        </p:tgtEl>
                                      </p:cBhvr>
                                      <p:to x="100000" y="80000"/>
                                    </p:animScale>
                                    <p:animScale>
                                      <p:cBhvr>
                                        <p:cTn id="24" dur="166" decel="50000">
                                          <p:stCondLst>
                                            <p:cond delay="1338"/>
                                          </p:stCondLst>
                                        </p:cTn>
                                        <p:tgtEl>
                                          <p:spTgt spid="3">
                                            <p:txEl>
                                              <p:pRg st="2" end="2"/>
                                            </p:txEl>
                                          </p:spTgt>
                                        </p:tgtEl>
                                      </p:cBhvr>
                                      <p:to x="100000" y="100000"/>
                                    </p:animScale>
                                    <p:animScale>
                                      <p:cBhvr>
                                        <p:cTn id="25" dur="26">
                                          <p:stCondLst>
                                            <p:cond delay="1642"/>
                                          </p:stCondLst>
                                        </p:cTn>
                                        <p:tgtEl>
                                          <p:spTgt spid="3">
                                            <p:txEl>
                                              <p:pRg st="2" end="2"/>
                                            </p:txEl>
                                          </p:spTgt>
                                        </p:tgtEl>
                                      </p:cBhvr>
                                      <p:to x="100000" y="90000"/>
                                    </p:animScale>
                                    <p:animScale>
                                      <p:cBhvr>
                                        <p:cTn id="26" dur="166" decel="50000">
                                          <p:stCondLst>
                                            <p:cond delay="1668"/>
                                          </p:stCondLst>
                                        </p:cTn>
                                        <p:tgtEl>
                                          <p:spTgt spid="3">
                                            <p:txEl>
                                              <p:pRg st="2" end="2"/>
                                            </p:txEl>
                                          </p:spTgt>
                                        </p:tgtEl>
                                      </p:cBhvr>
                                      <p:to x="100000" y="100000"/>
                                    </p:animScale>
                                    <p:animScale>
                                      <p:cBhvr>
                                        <p:cTn id="27" dur="26">
                                          <p:stCondLst>
                                            <p:cond delay="1808"/>
                                          </p:stCondLst>
                                        </p:cTn>
                                        <p:tgtEl>
                                          <p:spTgt spid="3">
                                            <p:txEl>
                                              <p:pRg st="2" end="2"/>
                                            </p:txEl>
                                          </p:spTgt>
                                        </p:tgtEl>
                                      </p:cBhvr>
                                      <p:to x="100000" y="95000"/>
                                    </p:animScale>
                                    <p:animScale>
                                      <p:cBhvr>
                                        <p:cTn id="28" dur="166" decel="50000">
                                          <p:stCondLst>
                                            <p:cond delay="1834"/>
                                          </p:stCondLst>
                                        </p:cTn>
                                        <p:tgtEl>
                                          <p:spTgt spid="3">
                                            <p:txEl>
                                              <p:pRg st="2" end="2"/>
                                            </p:txEl>
                                          </p:spTgt>
                                        </p:tgtEl>
                                      </p:cBhvr>
                                      <p:to x="100000" y="100000"/>
                                    </p:animScale>
                                  </p:childTnLst>
                                </p:cTn>
                              </p:par>
                              <p:par>
                                <p:cTn id="29" presetID="26" presetClass="entr" presetSubtype="0" fill="hold" nodeType="with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wipe(down)">
                                      <p:cBhvr>
                                        <p:cTn id="31" dur="580">
                                          <p:stCondLst>
                                            <p:cond delay="0"/>
                                          </p:stCondLst>
                                        </p:cTn>
                                        <p:tgtEl>
                                          <p:spTgt spid="3">
                                            <p:txEl>
                                              <p:pRg st="3" end="3"/>
                                            </p:txEl>
                                          </p:spTgt>
                                        </p:tgtEl>
                                      </p:cBhvr>
                                    </p:animEffect>
                                    <p:anim calcmode="lin" valueType="num">
                                      <p:cBhvr>
                                        <p:cTn id="3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3">
                                            <p:txEl>
                                              <p:pRg st="3" end="3"/>
                                            </p:txEl>
                                          </p:spTgt>
                                        </p:tgtEl>
                                      </p:cBhvr>
                                      <p:to x="100000" y="60000"/>
                                    </p:animScale>
                                    <p:animScale>
                                      <p:cBhvr>
                                        <p:cTn id="38" dur="166" decel="50000">
                                          <p:stCondLst>
                                            <p:cond delay="676"/>
                                          </p:stCondLst>
                                        </p:cTn>
                                        <p:tgtEl>
                                          <p:spTgt spid="3">
                                            <p:txEl>
                                              <p:pRg st="3" end="3"/>
                                            </p:txEl>
                                          </p:spTgt>
                                        </p:tgtEl>
                                      </p:cBhvr>
                                      <p:to x="100000" y="100000"/>
                                    </p:animScale>
                                    <p:animScale>
                                      <p:cBhvr>
                                        <p:cTn id="39" dur="26">
                                          <p:stCondLst>
                                            <p:cond delay="1312"/>
                                          </p:stCondLst>
                                        </p:cTn>
                                        <p:tgtEl>
                                          <p:spTgt spid="3">
                                            <p:txEl>
                                              <p:pRg st="3" end="3"/>
                                            </p:txEl>
                                          </p:spTgt>
                                        </p:tgtEl>
                                      </p:cBhvr>
                                      <p:to x="100000" y="80000"/>
                                    </p:animScale>
                                    <p:animScale>
                                      <p:cBhvr>
                                        <p:cTn id="40" dur="166" decel="50000">
                                          <p:stCondLst>
                                            <p:cond delay="1338"/>
                                          </p:stCondLst>
                                        </p:cTn>
                                        <p:tgtEl>
                                          <p:spTgt spid="3">
                                            <p:txEl>
                                              <p:pRg st="3" end="3"/>
                                            </p:txEl>
                                          </p:spTgt>
                                        </p:tgtEl>
                                      </p:cBhvr>
                                      <p:to x="100000" y="100000"/>
                                    </p:animScale>
                                    <p:animScale>
                                      <p:cBhvr>
                                        <p:cTn id="41" dur="26">
                                          <p:stCondLst>
                                            <p:cond delay="1642"/>
                                          </p:stCondLst>
                                        </p:cTn>
                                        <p:tgtEl>
                                          <p:spTgt spid="3">
                                            <p:txEl>
                                              <p:pRg st="3" end="3"/>
                                            </p:txEl>
                                          </p:spTgt>
                                        </p:tgtEl>
                                      </p:cBhvr>
                                      <p:to x="100000" y="90000"/>
                                    </p:animScale>
                                    <p:animScale>
                                      <p:cBhvr>
                                        <p:cTn id="42" dur="166" decel="50000">
                                          <p:stCondLst>
                                            <p:cond delay="1668"/>
                                          </p:stCondLst>
                                        </p:cTn>
                                        <p:tgtEl>
                                          <p:spTgt spid="3">
                                            <p:txEl>
                                              <p:pRg st="3" end="3"/>
                                            </p:txEl>
                                          </p:spTgt>
                                        </p:tgtEl>
                                      </p:cBhvr>
                                      <p:to x="100000" y="100000"/>
                                    </p:animScale>
                                    <p:animScale>
                                      <p:cBhvr>
                                        <p:cTn id="43" dur="26">
                                          <p:stCondLst>
                                            <p:cond delay="1808"/>
                                          </p:stCondLst>
                                        </p:cTn>
                                        <p:tgtEl>
                                          <p:spTgt spid="3">
                                            <p:txEl>
                                              <p:pRg st="3" end="3"/>
                                            </p:txEl>
                                          </p:spTgt>
                                        </p:tgtEl>
                                      </p:cBhvr>
                                      <p:to x="100000" y="95000"/>
                                    </p:animScale>
                                    <p:animScale>
                                      <p:cBhvr>
                                        <p:cTn id="44" dur="166" decel="50000">
                                          <p:stCondLst>
                                            <p:cond delay="1834"/>
                                          </p:stCondLst>
                                        </p:cTn>
                                        <p:tgtEl>
                                          <p:spTgt spid="3">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p:spPr>
        <p:txBody>
          <a:bodyPr>
            <a:normAutofit fontScale="92500" lnSpcReduction="10000"/>
          </a:bodyPr>
          <a:lstStyle/>
          <a:p>
            <a:pPr marL="0" indent="0">
              <a:buNone/>
            </a:pPr>
            <a:r>
              <a:rPr lang="es-CO" sz="2800" dirty="0" smtClean="0"/>
              <a:t>Por tanto,  desde el principio la escritura nos dice que Caín y Abel, hijos de Adán y Eva, tenían caracteres diferentes, </a:t>
            </a:r>
            <a:r>
              <a:rPr lang="es-CO" sz="2800" dirty="0"/>
              <a:t>C</a:t>
            </a:r>
            <a:r>
              <a:rPr lang="es-CO" sz="2800" dirty="0" smtClean="0"/>
              <a:t>aín no HACÍA JUSTICIA ni AMABA a su hermano. Lea </a:t>
            </a:r>
            <a:r>
              <a:rPr lang="es-CO" sz="2800" dirty="0" smtClean="0">
                <a:solidFill>
                  <a:srgbClr val="FF0000"/>
                </a:solidFill>
              </a:rPr>
              <a:t>(Gén.4:1-8).</a:t>
            </a:r>
          </a:p>
          <a:p>
            <a:pPr marL="0" indent="0">
              <a:buNone/>
            </a:pPr>
            <a:r>
              <a:rPr lang="es-CO" sz="2800" dirty="0" smtClean="0"/>
              <a:t>Caín no hacía justicia porque no le obedeció a Dios ofreciendo el sacrificio requerido, un </a:t>
            </a:r>
            <a:r>
              <a:rPr lang="es-CO" sz="2800" b="1" u="sng" dirty="0" smtClean="0"/>
              <a:t>CORDERO</a:t>
            </a:r>
            <a:r>
              <a:rPr lang="es-CO" sz="2800" dirty="0" smtClean="0"/>
              <a:t>, y no amaba a su hermano porque lo mató, lo cual rebelaba que tenía no el </a:t>
            </a:r>
            <a:r>
              <a:rPr lang="es-CO" sz="2800" u="sng" dirty="0" smtClean="0"/>
              <a:t>Espíritu de Dios sino el espíritu del Diablo</a:t>
            </a:r>
            <a:r>
              <a:rPr lang="es-CO" sz="2800" dirty="0" smtClean="0"/>
              <a:t>.  Un espíritu de rebeldía mas no de amor.</a:t>
            </a:r>
          </a:p>
          <a:p>
            <a:pPr marL="0" indent="0">
              <a:buNone/>
            </a:pPr>
            <a:endParaRPr lang="es-CO" sz="2800" dirty="0" smtClean="0"/>
          </a:p>
          <a:p>
            <a:pPr marL="0" indent="0">
              <a:buNone/>
            </a:pPr>
            <a:r>
              <a:rPr lang="es-CO" sz="2800" dirty="0" smtClean="0"/>
              <a:t> A las descendientes de Caín es a las que las Escrituras llaman en </a:t>
            </a:r>
            <a:r>
              <a:rPr lang="es-CO" sz="2800" dirty="0" smtClean="0">
                <a:solidFill>
                  <a:srgbClr val="FF0000"/>
                </a:solidFill>
              </a:rPr>
              <a:t>(Gén.6:2), </a:t>
            </a:r>
            <a:r>
              <a:rPr lang="es-CO" sz="2800" dirty="0" smtClean="0"/>
              <a:t>«</a:t>
            </a:r>
            <a:r>
              <a:rPr lang="es-CO" sz="2800" u="sng" dirty="0" smtClean="0"/>
              <a:t>hijas de los hombres</a:t>
            </a:r>
            <a:r>
              <a:rPr lang="es-CO" sz="2800" dirty="0" smtClean="0"/>
              <a:t>», y a los descendientes de Set, quien sustituyó a Abel, que si hacían justicia obedeciendo a Dios, y amaban a sus hermanos, se les llama «</a:t>
            </a:r>
            <a:r>
              <a:rPr lang="es-CO" sz="2800" u="sng" dirty="0" smtClean="0"/>
              <a:t>Hijos de Dios</a:t>
            </a:r>
            <a:r>
              <a:rPr lang="es-CO" sz="2800" dirty="0" smtClean="0"/>
              <a:t>».</a:t>
            </a:r>
            <a:r>
              <a:rPr lang="es-CO" sz="2800" dirty="0" smtClean="0">
                <a:solidFill>
                  <a:srgbClr val="FF0000"/>
                </a:solidFill>
              </a:rPr>
              <a:t> </a:t>
            </a:r>
            <a:endParaRPr lang="es-CO" sz="2800" dirty="0">
              <a:solidFill>
                <a:srgbClr val="FF0000"/>
              </a:solidFill>
            </a:endParaRPr>
          </a:p>
        </p:txBody>
      </p:sp>
    </p:spTree>
    <p:extLst>
      <p:ext uri="{BB962C8B-B14F-4D97-AF65-F5344CB8AC3E}">
        <p14:creationId xmlns:p14="http://schemas.microsoft.com/office/powerpoint/2010/main" val="398620649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b="1" i="1" dirty="0" smtClean="0">
                <a:latin typeface="Agency FB" pitchFamily="34" charset="0"/>
              </a:rPr>
              <a:t>¿Cuál era el motivo para que se mezclaran las dos simientes?</a:t>
            </a:r>
            <a:endParaRPr lang="es-CO" b="1" i="1" dirty="0">
              <a:latin typeface="Agency FB" pitchFamily="34" charset="0"/>
            </a:endParaRPr>
          </a:p>
        </p:txBody>
      </p:sp>
      <p:sp>
        <p:nvSpPr>
          <p:cNvPr id="3" name="2 Marcador de contenido"/>
          <p:cNvSpPr>
            <a:spLocks noGrp="1"/>
          </p:cNvSpPr>
          <p:nvPr>
            <p:ph idx="1"/>
          </p:nvPr>
        </p:nvSpPr>
        <p:spPr>
          <a:xfrm>
            <a:off x="457200" y="1600200"/>
            <a:ext cx="8229600" cy="4781128"/>
          </a:xfrm>
          <a:solidFill>
            <a:schemeClr val="accent5">
              <a:lumMod val="20000"/>
              <a:lumOff val="80000"/>
            </a:schemeClr>
          </a:solidFill>
        </p:spPr>
        <p:txBody>
          <a:bodyPr>
            <a:normAutofit fontScale="85000" lnSpcReduction="10000"/>
          </a:bodyPr>
          <a:lstStyle/>
          <a:p>
            <a:pPr marL="0" indent="0">
              <a:buNone/>
            </a:pPr>
            <a:r>
              <a:rPr lang="es-CO" dirty="0" smtClean="0"/>
              <a:t>Como ya vimos, hay dos simientes en la Biblia, los que aman a Dios lo demuestran obedeciendo Su Palabra, y por ende, lo contrario hacen los que no le aman, no le obedecen sus Mandamientos.</a:t>
            </a:r>
          </a:p>
          <a:p>
            <a:pPr marL="0" indent="0">
              <a:buNone/>
            </a:pPr>
            <a:r>
              <a:rPr lang="es-CO" dirty="0" smtClean="0"/>
              <a:t>Por tanto, el plan de Satanás era hacer que el plan de Dios de salvar a los hombres a través del Descendiente prometido en </a:t>
            </a:r>
            <a:r>
              <a:rPr lang="es-CO" dirty="0" smtClean="0">
                <a:solidFill>
                  <a:srgbClr val="FF0000"/>
                </a:solidFill>
              </a:rPr>
              <a:t>(Gén.3:15), </a:t>
            </a:r>
            <a:r>
              <a:rPr lang="es-CO" dirty="0" smtClean="0"/>
              <a:t>era combinar las dos cimientes, cosa que Dios les había prohibido, lea </a:t>
            </a:r>
            <a:r>
              <a:rPr lang="es-CO" dirty="0" smtClean="0">
                <a:solidFill>
                  <a:srgbClr val="FF0000"/>
                </a:solidFill>
              </a:rPr>
              <a:t>(Deut. 7:3-4), </a:t>
            </a:r>
            <a:r>
              <a:rPr lang="es-CO" dirty="0" smtClean="0"/>
              <a:t>los hijos de Dios con las hijas de los hombres, y así su santidad no sería posible porque su amor hacia su esposa infiel lo llevaría también a desobedecer a Dios como lo hiso Adán, lea </a:t>
            </a:r>
            <a:r>
              <a:rPr lang="es-CO" dirty="0" smtClean="0">
                <a:solidFill>
                  <a:srgbClr val="FF0000"/>
                </a:solidFill>
              </a:rPr>
              <a:t>(</a:t>
            </a:r>
            <a:r>
              <a:rPr lang="es-CO" dirty="0" smtClean="0">
                <a:solidFill>
                  <a:srgbClr val="FF0000"/>
                </a:solidFill>
              </a:rPr>
              <a:t>Gén.3:6,17</a:t>
            </a:r>
            <a:r>
              <a:rPr lang="es-CO" dirty="0" smtClean="0">
                <a:solidFill>
                  <a:srgbClr val="FF0000"/>
                </a:solidFill>
              </a:rPr>
              <a:t>).  </a:t>
            </a:r>
            <a:endParaRPr lang="es-CO" dirty="0">
              <a:solidFill>
                <a:srgbClr val="FF0000"/>
              </a:solidFill>
            </a:endParaRPr>
          </a:p>
        </p:txBody>
      </p:sp>
    </p:spTree>
    <p:extLst>
      <p:ext uri="{BB962C8B-B14F-4D97-AF65-F5344CB8AC3E}">
        <p14:creationId xmlns:p14="http://schemas.microsoft.com/office/powerpoint/2010/main" val="197492504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08712"/>
          </a:xfrm>
        </p:spPr>
        <p:txBody>
          <a:bodyPr>
            <a:normAutofit fontScale="85000" lnSpcReduction="10000"/>
          </a:bodyPr>
          <a:lstStyle/>
          <a:p>
            <a:pPr marL="0" indent="0" algn="ctr">
              <a:buNone/>
            </a:pPr>
            <a:r>
              <a:rPr lang="es-CO" sz="2800" dirty="0" smtClean="0"/>
              <a:t>Note que los gigantes mencionados en la Santa Biblia como lo veremos enseguida, y a través de este estudio, siempre tienen relación con aquellos que se han revelado contra Dios. </a:t>
            </a:r>
          </a:p>
          <a:p>
            <a:pPr marL="0" indent="0" algn="ctr">
              <a:buNone/>
            </a:pPr>
            <a:endParaRPr lang="es-CO" sz="2800" dirty="0" smtClean="0">
              <a:solidFill>
                <a:srgbClr val="FF0000"/>
              </a:solidFill>
            </a:endParaRPr>
          </a:p>
          <a:p>
            <a:pPr marL="0" indent="0" algn="ctr">
              <a:buNone/>
            </a:pPr>
            <a:r>
              <a:rPr lang="es-CO" sz="2800" dirty="0" smtClean="0">
                <a:solidFill>
                  <a:srgbClr val="FF0000"/>
                </a:solidFill>
              </a:rPr>
              <a:t>Gén.6:4</a:t>
            </a:r>
            <a:r>
              <a:rPr lang="es-CO" sz="2800" dirty="0" smtClean="0"/>
              <a:t>, dice: </a:t>
            </a:r>
            <a:r>
              <a:rPr lang="es-CO" sz="2800" dirty="0" smtClean="0">
                <a:latin typeface="Agency FB" pitchFamily="34" charset="0"/>
              </a:rPr>
              <a:t>Había </a:t>
            </a:r>
            <a:r>
              <a:rPr lang="es-CO" sz="2800" b="1" u="sng" dirty="0">
                <a:latin typeface="Agency FB" pitchFamily="34" charset="0"/>
              </a:rPr>
              <a:t>gigantes en la tierra en aquellos días</a:t>
            </a:r>
            <a:r>
              <a:rPr lang="es-CO" sz="2800" dirty="0">
                <a:latin typeface="Agency FB" pitchFamily="34" charset="0"/>
              </a:rPr>
              <a:t>; y también </a:t>
            </a:r>
            <a:r>
              <a:rPr lang="es-CO" sz="2800" b="1" u="sng" dirty="0">
                <a:latin typeface="Agency FB" pitchFamily="34" charset="0"/>
              </a:rPr>
              <a:t>después</a:t>
            </a:r>
            <a:r>
              <a:rPr lang="es-CO" sz="2800" dirty="0">
                <a:latin typeface="Agency FB" pitchFamily="34" charset="0"/>
              </a:rPr>
              <a:t> que entraron los hijos de Dios a las hijas de los hombres, y les engendraron [hijos], éstos [fueron] los valientes, que desde la antigüedad [fueron] varones de nombre</a:t>
            </a:r>
            <a:r>
              <a:rPr lang="es-CO" sz="2800" dirty="0"/>
              <a:t>. </a:t>
            </a:r>
            <a:endParaRPr lang="es-CO" sz="2800" dirty="0" smtClean="0"/>
          </a:p>
          <a:p>
            <a:pPr marL="0" indent="0">
              <a:buNone/>
            </a:pPr>
            <a:endParaRPr lang="es-CO" sz="2800" dirty="0" smtClean="0">
              <a:solidFill>
                <a:srgbClr val="FF0000"/>
              </a:solidFill>
            </a:endParaRPr>
          </a:p>
          <a:p>
            <a:pPr marL="0" indent="0" algn="ctr">
              <a:buNone/>
            </a:pPr>
            <a:r>
              <a:rPr lang="es-CO" sz="2800" dirty="0" smtClean="0">
                <a:solidFill>
                  <a:srgbClr val="FF0000"/>
                </a:solidFill>
              </a:rPr>
              <a:t>El pecado aumento sobremanera después que hubo esta apostasía de los «hijos de Dios» al unirse en matrimonio con las «hijas de los hombres», o sea con las mujeres desobedientes a </a:t>
            </a:r>
            <a:r>
              <a:rPr lang="es-CO" sz="2800" dirty="0">
                <a:solidFill>
                  <a:srgbClr val="FF0000"/>
                </a:solidFill>
              </a:rPr>
              <a:t>l</a:t>
            </a:r>
            <a:r>
              <a:rPr lang="es-CO" sz="2800" dirty="0" smtClean="0">
                <a:solidFill>
                  <a:srgbClr val="FF0000"/>
                </a:solidFill>
              </a:rPr>
              <a:t>os Mandamientos de Dios, lo sabemos por el texto siguiente:  </a:t>
            </a:r>
          </a:p>
          <a:p>
            <a:pPr marL="0" indent="0">
              <a:buNone/>
            </a:pPr>
            <a:endParaRPr lang="es-CO" sz="2800" dirty="0"/>
          </a:p>
          <a:p>
            <a:pPr marL="0" indent="0" algn="ctr">
              <a:buNone/>
            </a:pPr>
            <a:r>
              <a:rPr lang="es-CO" sz="2800" dirty="0" smtClean="0">
                <a:solidFill>
                  <a:srgbClr val="FF0000"/>
                </a:solidFill>
              </a:rPr>
              <a:t>Gén.6: 5</a:t>
            </a:r>
            <a:r>
              <a:rPr lang="es-CO" sz="2800" dirty="0" smtClean="0"/>
              <a:t>.  </a:t>
            </a:r>
            <a:r>
              <a:rPr lang="es-CO" sz="2800" dirty="0">
                <a:latin typeface="Agency FB" pitchFamily="34" charset="0"/>
              </a:rPr>
              <a:t>Y vio el SEÑOR que la malicia de los hombres [era] mucha sobre la tierra, y [que] todo el intento de los pensamientos del corazón de ellos ciertamente [era] malo todo el tiempo</a:t>
            </a:r>
            <a:r>
              <a:rPr lang="es-CO" sz="2800" dirty="0"/>
              <a:t>. </a:t>
            </a:r>
          </a:p>
        </p:txBody>
      </p:sp>
    </p:spTree>
    <p:extLst>
      <p:ext uri="{BB962C8B-B14F-4D97-AF65-F5344CB8AC3E}">
        <p14:creationId xmlns:p14="http://schemas.microsoft.com/office/powerpoint/2010/main" val="32134626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 calcmode="lin" valueType="num">
                                      <p:cBhvr>
                                        <p:cTn id="1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3">
              <a:lumMod val="20000"/>
              <a:lumOff val="80000"/>
            </a:schemeClr>
          </a:solidFill>
        </p:spPr>
        <p:txBody>
          <a:bodyPr>
            <a:normAutofit fontScale="92500" lnSpcReduction="20000"/>
          </a:bodyPr>
          <a:lstStyle/>
          <a:p>
            <a:pPr marL="0" indent="0">
              <a:buNone/>
            </a:pPr>
            <a:r>
              <a:rPr lang="es-CO" dirty="0" smtClean="0"/>
              <a:t>Es de gran importancia resaltar aquí, que la Biblia nos dice que de toda esa muchedumbre de personas que habitaban la tierra, solamente </a:t>
            </a:r>
            <a:r>
              <a:rPr lang="es-CO" dirty="0"/>
              <a:t>Noé </a:t>
            </a:r>
            <a:r>
              <a:rPr lang="es-CO" dirty="0" smtClean="0"/>
              <a:t>«halló </a:t>
            </a:r>
            <a:r>
              <a:rPr lang="es-CO" dirty="0"/>
              <a:t>gracia en los ojos del SEÑOR. </a:t>
            </a:r>
            <a:r>
              <a:rPr lang="es-CO" dirty="0" smtClean="0"/>
              <a:t>9 ….Estas </a:t>
            </a:r>
            <a:r>
              <a:rPr lang="es-CO" dirty="0"/>
              <a:t>[son] las generaciones de Noé: Noé, varón </a:t>
            </a:r>
            <a:r>
              <a:rPr lang="es-CO" dirty="0" smtClean="0"/>
              <a:t>JUSTO, PERFECTO </a:t>
            </a:r>
            <a:r>
              <a:rPr lang="es-CO" dirty="0"/>
              <a:t>fue en sus generaciones; </a:t>
            </a:r>
            <a:r>
              <a:rPr lang="es-CO" dirty="0" smtClean="0"/>
              <a:t>CON DIOS ANDUVO NOÉ» </a:t>
            </a:r>
            <a:r>
              <a:rPr lang="es-CO" dirty="0" smtClean="0">
                <a:solidFill>
                  <a:srgbClr val="FF0000"/>
                </a:solidFill>
              </a:rPr>
              <a:t>(Gén.6:8,9).</a:t>
            </a:r>
          </a:p>
          <a:p>
            <a:pPr marL="0" indent="0">
              <a:buNone/>
            </a:pPr>
            <a:endParaRPr lang="es-CO" dirty="0" smtClean="0"/>
          </a:p>
          <a:p>
            <a:pPr marL="0" indent="0">
              <a:buNone/>
            </a:pPr>
            <a:r>
              <a:rPr lang="es-CO" dirty="0" smtClean="0"/>
              <a:t>Lo que nos dice Dios aquí es que, Noé quien descendía de Set, tenía las características de un verdadero hijo de Dios, se distinguía de sus contemporáneos en seis generaciones  porque era «</a:t>
            </a:r>
            <a:r>
              <a:rPr lang="es-CO" b="1" u="sng" dirty="0" smtClean="0"/>
              <a:t>justo</a:t>
            </a:r>
            <a:r>
              <a:rPr lang="es-CO" dirty="0" smtClean="0"/>
              <a:t>, </a:t>
            </a:r>
            <a:r>
              <a:rPr lang="es-CO" b="1" u="sng" dirty="0" smtClean="0"/>
              <a:t>perfecto</a:t>
            </a:r>
            <a:r>
              <a:rPr lang="es-CO" dirty="0" smtClean="0"/>
              <a:t>, y </a:t>
            </a:r>
            <a:r>
              <a:rPr lang="es-CO" b="1" u="sng" dirty="0" smtClean="0"/>
              <a:t>caminaba con Dios</a:t>
            </a:r>
            <a:r>
              <a:rPr lang="es-CO" dirty="0" smtClean="0"/>
              <a:t>» diariamente. </a:t>
            </a:r>
            <a:endParaRPr lang="es-CO" dirty="0"/>
          </a:p>
        </p:txBody>
      </p:sp>
    </p:spTree>
    <p:extLst>
      <p:ext uri="{BB962C8B-B14F-4D97-AF65-F5344CB8AC3E}">
        <p14:creationId xmlns:p14="http://schemas.microsoft.com/office/powerpoint/2010/main" val="240644696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0"/>
            <a:ext cx="8229600" cy="2520280"/>
          </a:xfrm>
        </p:spPr>
        <p:txBody>
          <a:bodyPr>
            <a:normAutofit fontScale="92500"/>
          </a:bodyPr>
          <a:lstStyle/>
          <a:p>
            <a:pPr marL="0" indent="0">
              <a:buNone/>
            </a:pPr>
            <a:r>
              <a:rPr lang="es-CO" dirty="0"/>
              <a:t>Con respecto a si quedó algún ser viviente sobre la </a:t>
            </a:r>
            <a:r>
              <a:rPr lang="es-CO" dirty="0" smtClean="0"/>
              <a:t>tierra</a:t>
            </a:r>
            <a:r>
              <a:rPr lang="es-CO" dirty="0"/>
              <a:t>, con la salvedad de Noé, su mujer, sus tres hijos y las tres mujeres de ellos, todos los animales que el Señor le indicó para que los pusiera en el arca, veremos lo que dice “</a:t>
            </a:r>
            <a:r>
              <a:rPr lang="es-CO" dirty="0">
                <a:solidFill>
                  <a:srgbClr val="FF0000"/>
                </a:solidFill>
              </a:rPr>
              <a:t>Génesis 7:23</a:t>
            </a:r>
            <a:r>
              <a:rPr lang="es-CO" dirty="0"/>
              <a:t>: </a:t>
            </a:r>
            <a:endParaRPr lang="es-CO" dirty="0" smtClean="0"/>
          </a:p>
        </p:txBody>
      </p:sp>
      <p:sp>
        <p:nvSpPr>
          <p:cNvPr id="4" name="3 Rectángulo"/>
          <p:cNvSpPr/>
          <p:nvPr/>
        </p:nvSpPr>
        <p:spPr>
          <a:xfrm>
            <a:off x="251520" y="2780928"/>
            <a:ext cx="5832648" cy="1938992"/>
          </a:xfrm>
          <a:prstGeom prst="rect">
            <a:avLst/>
          </a:prstGeom>
        </p:spPr>
        <p:txBody>
          <a:bodyPr wrap="square">
            <a:spAutoFit/>
          </a:bodyPr>
          <a:lstStyle/>
          <a:p>
            <a:r>
              <a:rPr lang="es-CO" dirty="0"/>
              <a:t>«</a:t>
            </a:r>
            <a:r>
              <a:rPr lang="es-CO" sz="2400" dirty="0"/>
              <a:t>Así fue destruido todo ser que vivía sobre la faz de la tierra, desde el hombre hasta la bestia, los reptiles, y las aves del cielo; y fueron raídos de la Tierra, y quedó solamente Noé y los que con él estaban en el arca</a:t>
            </a:r>
            <a:r>
              <a:rPr lang="es-CO" dirty="0" smtClean="0"/>
              <a:t>».</a:t>
            </a:r>
            <a:endParaRPr lang="es-CO" dirty="0"/>
          </a:p>
        </p:txBody>
      </p:sp>
      <p:sp>
        <p:nvSpPr>
          <p:cNvPr id="5" name="4 Rectángulo"/>
          <p:cNvSpPr/>
          <p:nvPr/>
        </p:nvSpPr>
        <p:spPr>
          <a:xfrm>
            <a:off x="253274" y="5229200"/>
            <a:ext cx="8567198" cy="1569660"/>
          </a:xfrm>
          <a:prstGeom prst="rect">
            <a:avLst/>
          </a:prstGeom>
        </p:spPr>
        <p:txBody>
          <a:bodyPr wrap="square">
            <a:spAutoFit/>
          </a:bodyPr>
          <a:lstStyle/>
          <a:p>
            <a:r>
              <a:rPr lang="es-CO" sz="2400" dirty="0" smtClean="0">
                <a:solidFill>
                  <a:srgbClr val="FF0000"/>
                </a:solidFill>
              </a:rPr>
              <a:t>En esta Reflexión trataremos, como está enunciado en el título de este escrito: </a:t>
            </a:r>
            <a:r>
              <a:rPr lang="es-CO" sz="2400" u="sng" dirty="0" smtClean="0">
                <a:solidFill>
                  <a:srgbClr val="FF0000"/>
                </a:solidFill>
              </a:rPr>
              <a:t>GIGANTES DESPUÉS DEL DILUVIO</a:t>
            </a:r>
            <a:r>
              <a:rPr lang="es-CO" sz="2400" dirty="0" smtClean="0">
                <a:solidFill>
                  <a:srgbClr val="FF0000"/>
                </a:solidFill>
              </a:rPr>
              <a:t>, pero para entender esto es necesario leer un poco sobro los gigantes antes del diluvio, lo cual se explicó anteriormente. Esto sucedió 2.344 años a. Cristo.</a:t>
            </a:r>
            <a:endParaRPr lang="es-CO" sz="2400" dirty="0">
              <a:solidFill>
                <a:srgbClr val="FF0000"/>
              </a:solidFill>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3" y="2636912"/>
            <a:ext cx="2736305"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2836092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par>
                                <p:cTn id="11" presetID="22" presetClass="entr" presetSubtype="4" fill="hold" nodeType="withEffect">
                                  <p:stCondLst>
                                    <p:cond delay="0"/>
                                  </p:stCondLst>
                                  <p:childTnLst>
                                    <p:set>
                                      <p:cBhvr>
                                        <p:cTn id="12" dur="1" fill="hold">
                                          <p:stCondLst>
                                            <p:cond delay="0"/>
                                          </p:stCondLst>
                                        </p:cTn>
                                        <p:tgtEl>
                                          <p:spTgt spid="2050"/>
                                        </p:tgtEl>
                                        <p:attrNameLst>
                                          <p:attrName>style.visibility</p:attrName>
                                        </p:attrNameLst>
                                      </p:cBhvr>
                                      <p:to>
                                        <p:strVal val="visible"/>
                                      </p:to>
                                    </p:set>
                                    <p:animEffect transition="in" filter="wipe(down)">
                                      <p:cBhvr>
                                        <p:cTn id="13"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p>
            <a:r>
              <a:rPr lang="es-CO" sz="2800" b="1" dirty="0" smtClean="0">
                <a:latin typeface="Agency FB" pitchFamily="34" charset="0"/>
              </a:rPr>
              <a:t>La pregunta es: ¿si los gigantes fueron destruidos en el diluvio, como es que </a:t>
            </a:r>
            <a:r>
              <a:rPr lang="es-CO" sz="2800" b="1" dirty="0">
                <a:latin typeface="Agency FB" pitchFamily="34" charset="0"/>
              </a:rPr>
              <a:t>aparecieron </a:t>
            </a:r>
            <a:r>
              <a:rPr lang="es-CO" sz="2800" b="1" dirty="0" smtClean="0">
                <a:latin typeface="Agency FB" pitchFamily="34" charset="0"/>
              </a:rPr>
              <a:t>nuevamente después </a:t>
            </a:r>
            <a:r>
              <a:rPr lang="es-CO" sz="2800" b="1" dirty="0">
                <a:latin typeface="Agency FB" pitchFamily="34" charset="0"/>
              </a:rPr>
              <a:t>del </a:t>
            </a:r>
            <a:r>
              <a:rPr lang="es-CO" sz="2800" b="1" dirty="0" smtClean="0">
                <a:latin typeface="Agency FB" pitchFamily="34" charset="0"/>
              </a:rPr>
              <a:t>diluvio?</a:t>
            </a:r>
            <a:endParaRPr lang="es-CO" sz="2800" b="1" dirty="0">
              <a:latin typeface="Agency FB" pitchFamily="34" charset="0"/>
            </a:endParaRPr>
          </a:p>
        </p:txBody>
      </p:sp>
      <p:sp>
        <p:nvSpPr>
          <p:cNvPr id="3" name="2 Marcador de contenido"/>
          <p:cNvSpPr>
            <a:spLocks noGrp="1"/>
          </p:cNvSpPr>
          <p:nvPr>
            <p:ph idx="1"/>
          </p:nvPr>
        </p:nvSpPr>
        <p:spPr>
          <a:xfrm>
            <a:off x="179512" y="1600200"/>
            <a:ext cx="8784976" cy="5069160"/>
          </a:xfrm>
          <a:solidFill>
            <a:schemeClr val="accent1">
              <a:lumMod val="20000"/>
              <a:lumOff val="80000"/>
            </a:schemeClr>
          </a:solidFill>
        </p:spPr>
        <p:txBody>
          <a:bodyPr>
            <a:normAutofit fontScale="77500" lnSpcReduction="20000"/>
          </a:bodyPr>
          <a:lstStyle/>
          <a:p>
            <a:pPr marL="0" indent="0" algn="ctr">
              <a:buNone/>
            </a:pPr>
            <a:r>
              <a:rPr lang="es-CO" dirty="0"/>
              <a:t>A</a:t>
            </a:r>
            <a:r>
              <a:rPr lang="es-CO" dirty="0" smtClean="0"/>
              <a:t> </a:t>
            </a:r>
            <a:r>
              <a:rPr lang="es-CO" dirty="0"/>
              <a:t>continuación se expondrá el inicio de los gigantes después del diluvio Universal.</a:t>
            </a:r>
          </a:p>
          <a:p>
            <a:pPr marL="0" indent="0" algn="ctr">
              <a:buNone/>
            </a:pPr>
            <a:r>
              <a:rPr lang="es-CO" dirty="0" smtClean="0"/>
              <a:t>Antes </a:t>
            </a:r>
            <a:r>
              <a:rPr lang="es-CO" dirty="0"/>
              <a:t>deberemos ir a la reseña Bíblica.</a:t>
            </a:r>
          </a:p>
          <a:p>
            <a:pPr marL="0" indent="0" algn="ctr">
              <a:buNone/>
            </a:pPr>
            <a:r>
              <a:rPr lang="es-CO" dirty="0" smtClean="0"/>
              <a:t>Según la Biblia, </a:t>
            </a:r>
            <a:r>
              <a:rPr lang="es-CO" dirty="0"/>
              <a:t>e</a:t>
            </a:r>
            <a:r>
              <a:rPr lang="es-CO" dirty="0" smtClean="0"/>
              <a:t>l </a:t>
            </a:r>
            <a:r>
              <a:rPr lang="es-CO" dirty="0"/>
              <a:t>diluvio duró 40 días sobre la </a:t>
            </a:r>
            <a:r>
              <a:rPr lang="es-CO" dirty="0" smtClean="0"/>
              <a:t>tierra </a:t>
            </a:r>
            <a:r>
              <a:rPr lang="es-CO" dirty="0"/>
              <a:t>y el mar sobrepasó los montes mas altos y murió todo ser viviente sobre la </a:t>
            </a:r>
            <a:r>
              <a:rPr lang="es-CO" dirty="0" smtClean="0"/>
              <a:t>tierra.” </a:t>
            </a:r>
          </a:p>
          <a:p>
            <a:pPr marL="0" indent="0" algn="ctr">
              <a:buNone/>
            </a:pPr>
            <a:endParaRPr lang="es-CO" dirty="0" smtClean="0">
              <a:solidFill>
                <a:srgbClr val="FF0000"/>
              </a:solidFill>
            </a:endParaRPr>
          </a:p>
          <a:p>
            <a:pPr marL="0" indent="0" algn="ctr">
              <a:buNone/>
            </a:pPr>
            <a:r>
              <a:rPr lang="es-CO" dirty="0" smtClean="0">
                <a:solidFill>
                  <a:srgbClr val="FF0000"/>
                </a:solidFill>
              </a:rPr>
              <a:t>Génesis 7:17-24. </a:t>
            </a:r>
          </a:p>
          <a:p>
            <a:pPr marL="0" indent="0" algn="ctr">
              <a:buNone/>
            </a:pPr>
            <a:r>
              <a:rPr lang="es-CO" dirty="0" smtClean="0"/>
              <a:t>17</a:t>
            </a:r>
            <a:r>
              <a:rPr lang="es-CO" dirty="0"/>
              <a:t>. </a:t>
            </a:r>
            <a:r>
              <a:rPr lang="es-CO" dirty="0">
                <a:latin typeface="Agency FB" pitchFamily="34" charset="0"/>
              </a:rPr>
              <a:t>Y fue el diluvio cuarenta días sobre la Tierra; y crecieron, y alcanzaron el arca, y se elevó sobre la </a:t>
            </a:r>
            <a:r>
              <a:rPr lang="es-CO" dirty="0" smtClean="0">
                <a:latin typeface="Agency FB" pitchFamily="34" charset="0"/>
              </a:rPr>
              <a:t>Tierra.</a:t>
            </a:r>
          </a:p>
          <a:p>
            <a:pPr marL="0" indent="0" algn="ctr">
              <a:buNone/>
            </a:pPr>
            <a:r>
              <a:rPr lang="es-CO" dirty="0" smtClean="0">
                <a:latin typeface="Agency FB" pitchFamily="34" charset="0"/>
              </a:rPr>
              <a:t> 18</a:t>
            </a:r>
            <a:r>
              <a:rPr lang="es-CO" dirty="0">
                <a:latin typeface="Agency FB" pitchFamily="34" charset="0"/>
              </a:rPr>
              <a:t>. Y subieron las aguas y crecieron en gran manera sobre la Tierra; y flotaba el arca sobre la superficie de las aguas. </a:t>
            </a:r>
            <a:endParaRPr lang="es-CO" dirty="0" smtClean="0">
              <a:latin typeface="Agency FB" pitchFamily="34" charset="0"/>
            </a:endParaRPr>
          </a:p>
          <a:p>
            <a:pPr marL="0" indent="0" algn="ctr">
              <a:buNone/>
            </a:pPr>
            <a:r>
              <a:rPr lang="es-CO" dirty="0" smtClean="0">
                <a:latin typeface="Agency FB" pitchFamily="34" charset="0"/>
              </a:rPr>
              <a:t>19</a:t>
            </a:r>
            <a:r>
              <a:rPr lang="es-CO" dirty="0">
                <a:latin typeface="Agency FB" pitchFamily="34" charset="0"/>
              </a:rPr>
              <a:t>. Y las aguas subieron mucho sobre la Tierra; y todos los montes altos que había debajo de todos los cielos, fueron cubiertos.</a:t>
            </a:r>
          </a:p>
        </p:txBody>
      </p:sp>
    </p:spTree>
    <p:extLst>
      <p:ext uri="{BB962C8B-B14F-4D97-AF65-F5344CB8AC3E}">
        <p14:creationId xmlns:p14="http://schemas.microsoft.com/office/powerpoint/2010/main" val="5029116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wipe(down)">
                                      <p:cBhvr>
                                        <p:cTn id="23" dur="580">
                                          <p:stCondLst>
                                            <p:cond delay="0"/>
                                          </p:stCondLst>
                                        </p:cTn>
                                        <p:tgtEl>
                                          <p:spTgt spid="3">
                                            <p:txEl>
                                              <p:pRg st="1" end="1"/>
                                            </p:txEl>
                                          </p:spTgt>
                                        </p:tgtEl>
                                      </p:cBhvr>
                                    </p:animEffect>
                                    <p:anim calcmode="lin" valueType="num">
                                      <p:cBhvr>
                                        <p:cTn id="24"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1" end="1"/>
                                            </p:txEl>
                                          </p:spTgt>
                                        </p:tgtEl>
                                      </p:cBhvr>
                                      <p:to x="100000" y="60000"/>
                                    </p:animScale>
                                    <p:animScale>
                                      <p:cBhvr>
                                        <p:cTn id="30" dur="166" decel="50000">
                                          <p:stCondLst>
                                            <p:cond delay="676"/>
                                          </p:stCondLst>
                                        </p:cTn>
                                        <p:tgtEl>
                                          <p:spTgt spid="3">
                                            <p:txEl>
                                              <p:pRg st="1" end="1"/>
                                            </p:txEl>
                                          </p:spTgt>
                                        </p:tgtEl>
                                      </p:cBhvr>
                                      <p:to x="100000" y="100000"/>
                                    </p:animScale>
                                    <p:animScale>
                                      <p:cBhvr>
                                        <p:cTn id="31" dur="26">
                                          <p:stCondLst>
                                            <p:cond delay="1312"/>
                                          </p:stCondLst>
                                        </p:cTn>
                                        <p:tgtEl>
                                          <p:spTgt spid="3">
                                            <p:txEl>
                                              <p:pRg st="1" end="1"/>
                                            </p:txEl>
                                          </p:spTgt>
                                        </p:tgtEl>
                                      </p:cBhvr>
                                      <p:to x="100000" y="80000"/>
                                    </p:animScale>
                                    <p:animScale>
                                      <p:cBhvr>
                                        <p:cTn id="32" dur="166" decel="50000">
                                          <p:stCondLst>
                                            <p:cond delay="1338"/>
                                          </p:stCondLst>
                                        </p:cTn>
                                        <p:tgtEl>
                                          <p:spTgt spid="3">
                                            <p:txEl>
                                              <p:pRg st="1" end="1"/>
                                            </p:txEl>
                                          </p:spTgt>
                                        </p:tgtEl>
                                      </p:cBhvr>
                                      <p:to x="100000" y="100000"/>
                                    </p:animScale>
                                    <p:animScale>
                                      <p:cBhvr>
                                        <p:cTn id="33" dur="26">
                                          <p:stCondLst>
                                            <p:cond delay="1642"/>
                                          </p:stCondLst>
                                        </p:cTn>
                                        <p:tgtEl>
                                          <p:spTgt spid="3">
                                            <p:txEl>
                                              <p:pRg st="1" end="1"/>
                                            </p:txEl>
                                          </p:spTgt>
                                        </p:tgtEl>
                                      </p:cBhvr>
                                      <p:to x="100000" y="90000"/>
                                    </p:animScale>
                                    <p:animScale>
                                      <p:cBhvr>
                                        <p:cTn id="34" dur="166" decel="50000">
                                          <p:stCondLst>
                                            <p:cond delay="1668"/>
                                          </p:stCondLst>
                                        </p:cTn>
                                        <p:tgtEl>
                                          <p:spTgt spid="3">
                                            <p:txEl>
                                              <p:pRg st="1" end="1"/>
                                            </p:txEl>
                                          </p:spTgt>
                                        </p:tgtEl>
                                      </p:cBhvr>
                                      <p:to x="100000" y="100000"/>
                                    </p:animScale>
                                    <p:animScale>
                                      <p:cBhvr>
                                        <p:cTn id="35" dur="26">
                                          <p:stCondLst>
                                            <p:cond delay="1808"/>
                                          </p:stCondLst>
                                        </p:cTn>
                                        <p:tgtEl>
                                          <p:spTgt spid="3">
                                            <p:txEl>
                                              <p:pRg st="1" end="1"/>
                                            </p:txEl>
                                          </p:spTgt>
                                        </p:tgtEl>
                                      </p:cBhvr>
                                      <p:to x="100000" y="95000"/>
                                    </p:animScale>
                                    <p:animScale>
                                      <p:cBhvr>
                                        <p:cTn id="36" dur="166" decel="50000">
                                          <p:stCondLst>
                                            <p:cond delay="1834"/>
                                          </p:stCondLst>
                                        </p:cTn>
                                        <p:tgtEl>
                                          <p:spTgt spid="3">
                                            <p:txEl>
                                              <p:pRg st="1" end="1"/>
                                            </p:txEl>
                                          </p:spTgt>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wipe(down)">
                                      <p:cBhvr>
                                        <p:cTn id="39" dur="580">
                                          <p:stCondLst>
                                            <p:cond delay="0"/>
                                          </p:stCondLst>
                                        </p:cTn>
                                        <p:tgtEl>
                                          <p:spTgt spid="3">
                                            <p:txEl>
                                              <p:pRg st="2" end="2"/>
                                            </p:txEl>
                                          </p:spTgt>
                                        </p:tgtEl>
                                      </p:cBhvr>
                                    </p:animEffect>
                                    <p:anim calcmode="lin" valueType="num">
                                      <p:cBhvr>
                                        <p:cTn id="40"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3">
                                            <p:txEl>
                                              <p:pRg st="2" end="2"/>
                                            </p:txEl>
                                          </p:spTgt>
                                        </p:tgtEl>
                                      </p:cBhvr>
                                      <p:to x="100000" y="60000"/>
                                    </p:animScale>
                                    <p:animScale>
                                      <p:cBhvr>
                                        <p:cTn id="46" dur="166" decel="50000">
                                          <p:stCondLst>
                                            <p:cond delay="676"/>
                                          </p:stCondLst>
                                        </p:cTn>
                                        <p:tgtEl>
                                          <p:spTgt spid="3">
                                            <p:txEl>
                                              <p:pRg st="2" end="2"/>
                                            </p:txEl>
                                          </p:spTgt>
                                        </p:tgtEl>
                                      </p:cBhvr>
                                      <p:to x="100000" y="100000"/>
                                    </p:animScale>
                                    <p:animScale>
                                      <p:cBhvr>
                                        <p:cTn id="47" dur="26">
                                          <p:stCondLst>
                                            <p:cond delay="1312"/>
                                          </p:stCondLst>
                                        </p:cTn>
                                        <p:tgtEl>
                                          <p:spTgt spid="3">
                                            <p:txEl>
                                              <p:pRg st="2" end="2"/>
                                            </p:txEl>
                                          </p:spTgt>
                                        </p:tgtEl>
                                      </p:cBhvr>
                                      <p:to x="100000" y="80000"/>
                                    </p:animScale>
                                    <p:animScale>
                                      <p:cBhvr>
                                        <p:cTn id="48" dur="166" decel="50000">
                                          <p:stCondLst>
                                            <p:cond delay="1338"/>
                                          </p:stCondLst>
                                        </p:cTn>
                                        <p:tgtEl>
                                          <p:spTgt spid="3">
                                            <p:txEl>
                                              <p:pRg st="2" end="2"/>
                                            </p:txEl>
                                          </p:spTgt>
                                        </p:tgtEl>
                                      </p:cBhvr>
                                      <p:to x="100000" y="100000"/>
                                    </p:animScale>
                                    <p:animScale>
                                      <p:cBhvr>
                                        <p:cTn id="49" dur="26">
                                          <p:stCondLst>
                                            <p:cond delay="1642"/>
                                          </p:stCondLst>
                                        </p:cTn>
                                        <p:tgtEl>
                                          <p:spTgt spid="3">
                                            <p:txEl>
                                              <p:pRg st="2" end="2"/>
                                            </p:txEl>
                                          </p:spTgt>
                                        </p:tgtEl>
                                      </p:cBhvr>
                                      <p:to x="100000" y="90000"/>
                                    </p:animScale>
                                    <p:animScale>
                                      <p:cBhvr>
                                        <p:cTn id="50" dur="166" decel="50000">
                                          <p:stCondLst>
                                            <p:cond delay="1668"/>
                                          </p:stCondLst>
                                        </p:cTn>
                                        <p:tgtEl>
                                          <p:spTgt spid="3">
                                            <p:txEl>
                                              <p:pRg st="2" end="2"/>
                                            </p:txEl>
                                          </p:spTgt>
                                        </p:tgtEl>
                                      </p:cBhvr>
                                      <p:to x="100000" y="100000"/>
                                    </p:animScale>
                                    <p:animScale>
                                      <p:cBhvr>
                                        <p:cTn id="51" dur="26">
                                          <p:stCondLst>
                                            <p:cond delay="1808"/>
                                          </p:stCondLst>
                                        </p:cTn>
                                        <p:tgtEl>
                                          <p:spTgt spid="3">
                                            <p:txEl>
                                              <p:pRg st="2" end="2"/>
                                            </p:txEl>
                                          </p:spTgt>
                                        </p:tgtEl>
                                      </p:cBhvr>
                                      <p:to x="100000" y="95000"/>
                                    </p:animScale>
                                    <p:animScale>
                                      <p:cBhvr>
                                        <p:cTn id="52" dur="166" decel="50000">
                                          <p:stCondLst>
                                            <p:cond delay="1834"/>
                                          </p:stCondLst>
                                        </p:cTn>
                                        <p:tgtEl>
                                          <p:spTgt spid="3">
                                            <p:txEl>
                                              <p:pRg st="2" end="2"/>
                                            </p:txEl>
                                          </p:spTgt>
                                        </p:tgtEl>
                                      </p:cBhvr>
                                      <p:to x="100000" y="100000"/>
                                    </p:animScale>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nodeType="clickEffect">
                                  <p:stCondLst>
                                    <p:cond delay="0"/>
                                  </p:stCondLst>
                                  <p:childTnLst>
                                    <p:set>
                                      <p:cBhvr>
                                        <p:cTn id="5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57" dur="500"/>
                                        <p:tgtEl>
                                          <p:spTgt spid="3">
                                            <p:txEl>
                                              <p:pRg st="4" end="4"/>
                                            </p:txEl>
                                          </p:spTgt>
                                        </p:tgtEl>
                                      </p:cBhvr>
                                    </p:animEffect>
                                  </p:childTnLst>
                                </p:cTn>
                              </p:par>
                              <p:par>
                                <p:cTn id="58" presetID="14" presetClass="entr" presetSubtype="10" fill="hold" nodeType="withEffect">
                                  <p:stCondLst>
                                    <p:cond delay="0"/>
                                  </p:stCondLst>
                                  <p:childTnLst>
                                    <p:set>
                                      <p:cBhvr>
                                        <p:cTn id="59" dur="1" fill="hold">
                                          <p:stCondLst>
                                            <p:cond delay="0"/>
                                          </p:stCondLst>
                                        </p:cTn>
                                        <p:tgtEl>
                                          <p:spTgt spid="3">
                                            <p:txEl>
                                              <p:pRg st="5" end="5"/>
                                            </p:txEl>
                                          </p:spTgt>
                                        </p:tgtEl>
                                        <p:attrNameLst>
                                          <p:attrName>style.visibility</p:attrName>
                                        </p:attrNameLst>
                                      </p:cBhvr>
                                      <p:to>
                                        <p:strVal val="visible"/>
                                      </p:to>
                                    </p:set>
                                    <p:animEffect transition="in" filter="randombar(horizontal)">
                                      <p:cBhvr>
                                        <p:cTn id="60" dur="500"/>
                                        <p:tgtEl>
                                          <p:spTgt spid="3">
                                            <p:txEl>
                                              <p:pRg st="5" end="5"/>
                                            </p:txEl>
                                          </p:spTgt>
                                        </p:tgtEl>
                                      </p:cBhvr>
                                    </p:animEffect>
                                  </p:childTnLst>
                                </p:cTn>
                              </p:par>
                              <p:par>
                                <p:cTn id="61" presetID="14" presetClass="entr" presetSubtype="10" fill="hold" nodeType="withEffect">
                                  <p:stCondLst>
                                    <p:cond delay="0"/>
                                  </p:stCondLst>
                                  <p:childTnLst>
                                    <p:set>
                                      <p:cBhvr>
                                        <p:cTn id="62" dur="1" fill="hold">
                                          <p:stCondLst>
                                            <p:cond delay="0"/>
                                          </p:stCondLst>
                                        </p:cTn>
                                        <p:tgtEl>
                                          <p:spTgt spid="3">
                                            <p:txEl>
                                              <p:pRg st="6" end="6"/>
                                            </p:txEl>
                                          </p:spTgt>
                                        </p:tgtEl>
                                        <p:attrNameLst>
                                          <p:attrName>style.visibility</p:attrName>
                                        </p:attrNameLst>
                                      </p:cBhvr>
                                      <p:to>
                                        <p:strVal val="visible"/>
                                      </p:to>
                                    </p:set>
                                    <p:animEffect transition="in" filter="randombar(horizontal)">
                                      <p:cBhvr>
                                        <p:cTn id="63" dur="500"/>
                                        <p:tgtEl>
                                          <p:spTgt spid="3">
                                            <p:txEl>
                                              <p:pRg st="6" end="6"/>
                                            </p:txEl>
                                          </p:spTgt>
                                        </p:tgtEl>
                                      </p:cBhvr>
                                    </p:animEffect>
                                  </p:childTnLst>
                                </p:cTn>
                              </p:par>
                              <p:par>
                                <p:cTn id="64" presetID="14" presetClass="entr" presetSubtype="10" fill="hold" nodeType="withEffect">
                                  <p:stCondLst>
                                    <p:cond delay="0"/>
                                  </p:stCondLst>
                                  <p:childTnLst>
                                    <p:set>
                                      <p:cBhvr>
                                        <p:cTn id="65" dur="1" fill="hold">
                                          <p:stCondLst>
                                            <p:cond delay="0"/>
                                          </p:stCondLst>
                                        </p:cTn>
                                        <p:tgtEl>
                                          <p:spTgt spid="3">
                                            <p:txEl>
                                              <p:pRg st="7" end="7"/>
                                            </p:txEl>
                                          </p:spTgt>
                                        </p:tgtEl>
                                        <p:attrNameLst>
                                          <p:attrName>style.visibility</p:attrName>
                                        </p:attrNameLst>
                                      </p:cBhvr>
                                      <p:to>
                                        <p:strVal val="visible"/>
                                      </p:to>
                                    </p:set>
                                    <p:animEffect transition="in" filter="randombar(horizontal)">
                                      <p:cBhvr>
                                        <p:cTn id="6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77500" lnSpcReduction="20000"/>
          </a:bodyPr>
          <a:lstStyle/>
          <a:p>
            <a:r>
              <a:rPr lang="es-CO" dirty="0" smtClean="0"/>
              <a:t>20</a:t>
            </a:r>
            <a:r>
              <a:rPr lang="es-CO" dirty="0"/>
              <a:t>. </a:t>
            </a:r>
            <a:r>
              <a:rPr lang="es-CO" dirty="0">
                <a:latin typeface="Agency FB" pitchFamily="34" charset="0"/>
              </a:rPr>
              <a:t>Quince codos mas alto subieron las aguas, después que fueron cubiertos los montes</a:t>
            </a:r>
            <a:r>
              <a:rPr lang="es-CO" dirty="0" smtClean="0"/>
              <a:t>. (6.75 mts, encima de los montes)</a:t>
            </a:r>
            <a:endParaRPr lang="es-CO" dirty="0"/>
          </a:p>
          <a:p>
            <a:r>
              <a:rPr lang="es-CO" dirty="0"/>
              <a:t>21. </a:t>
            </a:r>
            <a:r>
              <a:rPr lang="es-CO" u="sng" dirty="0">
                <a:latin typeface="Agency FB" pitchFamily="34" charset="0"/>
              </a:rPr>
              <a:t>Y murió toda carne que se mueve sobre la Tierra, así de aves como de ganado y de bestias, y de todo reptil que se arrastra sobre la Tierra, y todo hombre</a:t>
            </a:r>
            <a:r>
              <a:rPr lang="es-CO" u="sng" dirty="0"/>
              <a:t>.</a:t>
            </a:r>
          </a:p>
          <a:p>
            <a:r>
              <a:rPr lang="es-CO" dirty="0"/>
              <a:t>22. </a:t>
            </a:r>
            <a:r>
              <a:rPr lang="es-CO" u="sng" dirty="0">
                <a:latin typeface="Agency FB" pitchFamily="34" charset="0"/>
              </a:rPr>
              <a:t>Todo lo que tenía aliento de espíritu de vida en sus narices, todo lo que había en la Tierra, murió</a:t>
            </a:r>
            <a:r>
              <a:rPr lang="es-CO" dirty="0"/>
              <a:t>.</a:t>
            </a:r>
          </a:p>
          <a:p>
            <a:r>
              <a:rPr lang="es-CO" dirty="0"/>
              <a:t>23. </a:t>
            </a:r>
            <a:r>
              <a:rPr lang="es-CO" u="sng" dirty="0">
                <a:latin typeface="Agency FB" pitchFamily="34" charset="0"/>
              </a:rPr>
              <a:t>Así fue destruido todo ser que vivía sobre la faz de la Tierra, desde el hombre hasta la bestia, los reptiles, y las aves del cielo; y fueron raídos de la Tierra, y quedó solamente Noé, y los que con él estaban en el arca</a:t>
            </a:r>
            <a:r>
              <a:rPr lang="es-CO" dirty="0"/>
              <a:t>. </a:t>
            </a:r>
            <a:endParaRPr lang="es-CO" dirty="0" smtClean="0"/>
          </a:p>
          <a:p>
            <a:r>
              <a:rPr lang="es-CO" dirty="0" smtClean="0"/>
              <a:t>24</a:t>
            </a:r>
            <a:r>
              <a:rPr lang="es-CO" dirty="0"/>
              <a:t>. </a:t>
            </a:r>
            <a:r>
              <a:rPr lang="es-CO" dirty="0">
                <a:latin typeface="Agency FB" pitchFamily="34" charset="0"/>
              </a:rPr>
              <a:t>Y prevalecieron las aguas sobre la Tierra ciento cincuenta días</a:t>
            </a:r>
            <a:r>
              <a:rPr lang="es-CO" dirty="0"/>
              <a:t>.”</a:t>
            </a:r>
          </a:p>
          <a:p>
            <a:pPr marL="0" indent="0">
              <a:buNone/>
            </a:pPr>
            <a:endParaRPr lang="es-CO" dirty="0" smtClean="0"/>
          </a:p>
          <a:p>
            <a:pPr marL="0" indent="0">
              <a:buNone/>
            </a:pPr>
            <a:r>
              <a:rPr lang="es-CO" dirty="0" smtClean="0"/>
              <a:t>Ahora </a:t>
            </a:r>
            <a:r>
              <a:rPr lang="es-CO" dirty="0"/>
              <a:t>bien, ya tenemos claro que todo lo que vivía </a:t>
            </a:r>
            <a:r>
              <a:rPr lang="es-CO" dirty="0" smtClean="0"/>
              <a:t>pereció </a:t>
            </a:r>
            <a:r>
              <a:rPr lang="es-CO" dirty="0"/>
              <a:t>y los que estaban en el arca vivieron, por lo tanto </a:t>
            </a:r>
            <a:r>
              <a:rPr lang="es-CO" b="1" u="sng" dirty="0"/>
              <a:t>los gigantes que aparecieron </a:t>
            </a:r>
            <a:r>
              <a:rPr lang="es-CO" b="1" u="sng" dirty="0" smtClean="0"/>
              <a:t>después del diluvio provienen </a:t>
            </a:r>
            <a:r>
              <a:rPr lang="es-CO" b="1" u="sng" dirty="0"/>
              <a:t>de Cam</a:t>
            </a:r>
            <a:r>
              <a:rPr lang="es-CO" dirty="0"/>
              <a:t>, hijo de Noé, </a:t>
            </a:r>
            <a:r>
              <a:rPr lang="es-CO" dirty="0" smtClean="0"/>
              <a:t>el cual ocupó el territorio de Canaán, que </a:t>
            </a:r>
            <a:r>
              <a:rPr lang="es-CO" dirty="0"/>
              <a:t>fue maldecido por su </a:t>
            </a:r>
            <a:r>
              <a:rPr lang="es-CO" dirty="0" smtClean="0"/>
              <a:t>padre </a:t>
            </a:r>
            <a:r>
              <a:rPr lang="es-CO" dirty="0"/>
              <a:t>por ver su desnudez al estar Noé ebrio</a:t>
            </a:r>
            <a:r>
              <a:rPr lang="es-CO" dirty="0" smtClean="0"/>
              <a:t>.</a:t>
            </a:r>
            <a:endParaRPr lang="es-CO" dirty="0"/>
          </a:p>
        </p:txBody>
      </p:sp>
    </p:spTree>
    <p:extLst>
      <p:ext uri="{BB962C8B-B14F-4D97-AF65-F5344CB8AC3E}">
        <p14:creationId xmlns:p14="http://schemas.microsoft.com/office/powerpoint/2010/main" val="179806680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3" dur="500"/>
                                        <p:tgtEl>
                                          <p:spTgt spid="3">
                                            <p:txEl>
                                              <p:pRg st="2" end="2"/>
                                            </p:txEl>
                                          </p:spTgt>
                                        </p:tgtEl>
                                      </p:cBhvr>
                                    </p:animEffect>
                                  </p:childTnLst>
                                </p:cTn>
                              </p:par>
                              <p:par>
                                <p:cTn id="14" presetID="14"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6" dur="500"/>
                                        <p:tgtEl>
                                          <p:spTgt spid="3">
                                            <p:txEl>
                                              <p:pRg st="3" end="3"/>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9" dur="500"/>
                                        <p:tgtEl>
                                          <p:spTgt spid="3">
                                            <p:txEl>
                                              <p:pRg st="4" end="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3">
                                            <p:txEl>
                                              <p:pRg st="6" end="6"/>
                                            </p:txEl>
                                          </p:spTgt>
                                        </p:tgtEl>
                                        <p:attrNameLst>
                                          <p:attrName>style.visibility</p:attrName>
                                        </p:attrNameLst>
                                      </p:cBhvr>
                                      <p:to>
                                        <p:strVal val="visible"/>
                                      </p:to>
                                    </p:set>
                                    <p:animEffect transition="in" filter="wipe(down)">
                                      <p:cBhvr>
                                        <p:cTn id="24" dur="580">
                                          <p:stCondLst>
                                            <p:cond delay="0"/>
                                          </p:stCondLst>
                                        </p:cTn>
                                        <p:tgtEl>
                                          <p:spTgt spid="3">
                                            <p:txEl>
                                              <p:pRg st="6" end="6"/>
                                            </p:txEl>
                                          </p:spTgt>
                                        </p:tgtEl>
                                      </p:cBhvr>
                                    </p:animEffect>
                                    <p:anim calcmode="lin" valueType="num">
                                      <p:cBhvr>
                                        <p:cTn id="25"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30" dur="26">
                                          <p:stCondLst>
                                            <p:cond delay="650"/>
                                          </p:stCondLst>
                                        </p:cTn>
                                        <p:tgtEl>
                                          <p:spTgt spid="3">
                                            <p:txEl>
                                              <p:pRg st="6" end="6"/>
                                            </p:txEl>
                                          </p:spTgt>
                                        </p:tgtEl>
                                      </p:cBhvr>
                                      <p:to x="100000" y="60000"/>
                                    </p:animScale>
                                    <p:animScale>
                                      <p:cBhvr>
                                        <p:cTn id="31" dur="166" decel="50000">
                                          <p:stCondLst>
                                            <p:cond delay="676"/>
                                          </p:stCondLst>
                                        </p:cTn>
                                        <p:tgtEl>
                                          <p:spTgt spid="3">
                                            <p:txEl>
                                              <p:pRg st="6" end="6"/>
                                            </p:txEl>
                                          </p:spTgt>
                                        </p:tgtEl>
                                      </p:cBhvr>
                                      <p:to x="100000" y="100000"/>
                                    </p:animScale>
                                    <p:animScale>
                                      <p:cBhvr>
                                        <p:cTn id="32" dur="26">
                                          <p:stCondLst>
                                            <p:cond delay="1312"/>
                                          </p:stCondLst>
                                        </p:cTn>
                                        <p:tgtEl>
                                          <p:spTgt spid="3">
                                            <p:txEl>
                                              <p:pRg st="6" end="6"/>
                                            </p:txEl>
                                          </p:spTgt>
                                        </p:tgtEl>
                                      </p:cBhvr>
                                      <p:to x="100000" y="80000"/>
                                    </p:animScale>
                                    <p:animScale>
                                      <p:cBhvr>
                                        <p:cTn id="33" dur="166" decel="50000">
                                          <p:stCondLst>
                                            <p:cond delay="1338"/>
                                          </p:stCondLst>
                                        </p:cTn>
                                        <p:tgtEl>
                                          <p:spTgt spid="3">
                                            <p:txEl>
                                              <p:pRg st="6" end="6"/>
                                            </p:txEl>
                                          </p:spTgt>
                                        </p:tgtEl>
                                      </p:cBhvr>
                                      <p:to x="100000" y="100000"/>
                                    </p:animScale>
                                    <p:animScale>
                                      <p:cBhvr>
                                        <p:cTn id="34" dur="26">
                                          <p:stCondLst>
                                            <p:cond delay="1642"/>
                                          </p:stCondLst>
                                        </p:cTn>
                                        <p:tgtEl>
                                          <p:spTgt spid="3">
                                            <p:txEl>
                                              <p:pRg st="6" end="6"/>
                                            </p:txEl>
                                          </p:spTgt>
                                        </p:tgtEl>
                                      </p:cBhvr>
                                      <p:to x="100000" y="90000"/>
                                    </p:animScale>
                                    <p:animScale>
                                      <p:cBhvr>
                                        <p:cTn id="35" dur="166" decel="50000">
                                          <p:stCondLst>
                                            <p:cond delay="1668"/>
                                          </p:stCondLst>
                                        </p:cTn>
                                        <p:tgtEl>
                                          <p:spTgt spid="3">
                                            <p:txEl>
                                              <p:pRg st="6" end="6"/>
                                            </p:txEl>
                                          </p:spTgt>
                                        </p:tgtEl>
                                      </p:cBhvr>
                                      <p:to x="100000" y="100000"/>
                                    </p:animScale>
                                    <p:animScale>
                                      <p:cBhvr>
                                        <p:cTn id="36" dur="26">
                                          <p:stCondLst>
                                            <p:cond delay="1808"/>
                                          </p:stCondLst>
                                        </p:cTn>
                                        <p:tgtEl>
                                          <p:spTgt spid="3">
                                            <p:txEl>
                                              <p:pRg st="6" end="6"/>
                                            </p:txEl>
                                          </p:spTgt>
                                        </p:tgtEl>
                                      </p:cBhvr>
                                      <p:to x="100000" y="95000"/>
                                    </p:animScale>
                                    <p:animScale>
                                      <p:cBhvr>
                                        <p:cTn id="37"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fontScale="85000" lnSpcReduction="20000"/>
          </a:bodyPr>
          <a:lstStyle/>
          <a:p>
            <a:pPr marL="0" indent="0">
              <a:buNone/>
            </a:pPr>
            <a:r>
              <a:rPr lang="es-CO" sz="3300" b="1" dirty="0" smtClean="0">
                <a:solidFill>
                  <a:srgbClr val="FF0000"/>
                </a:solidFill>
              </a:rPr>
              <a:t>Génesis </a:t>
            </a:r>
            <a:r>
              <a:rPr lang="es-CO" sz="3300" b="1" dirty="0">
                <a:solidFill>
                  <a:srgbClr val="FF0000"/>
                </a:solidFill>
              </a:rPr>
              <a:t>9:18-27</a:t>
            </a:r>
            <a:r>
              <a:rPr lang="es-CO" dirty="0"/>
              <a:t>.</a:t>
            </a:r>
          </a:p>
          <a:p>
            <a:r>
              <a:rPr lang="es-CO" dirty="0"/>
              <a:t>18. Y los hijos de Noé que salieron del Arca fueron Sem, Cam y Jafet; y </a:t>
            </a:r>
            <a:r>
              <a:rPr lang="es-CO" u="sng" dirty="0" smtClean="0"/>
              <a:t>CAM ES PADRE DE CANAÁN</a:t>
            </a:r>
            <a:r>
              <a:rPr lang="es-CO" dirty="0" smtClean="0"/>
              <a:t>.</a:t>
            </a:r>
            <a:endParaRPr lang="es-CO" dirty="0"/>
          </a:p>
          <a:p>
            <a:r>
              <a:rPr lang="es-CO" dirty="0"/>
              <a:t>19. Estos tres son hijos de Noé, y de ellos fue llena toda la Tierra.</a:t>
            </a:r>
          </a:p>
          <a:p>
            <a:r>
              <a:rPr lang="es-CO" dirty="0"/>
              <a:t>20. Después comenzó Noé a labrar la tierra, y plantó una viña;</a:t>
            </a:r>
          </a:p>
          <a:p>
            <a:r>
              <a:rPr lang="es-CO" dirty="0"/>
              <a:t>21. Y bebió el vino, y se embriagó, y estaba descubierto en medio de su tienda.</a:t>
            </a:r>
          </a:p>
          <a:p>
            <a:r>
              <a:rPr lang="es-CO" dirty="0"/>
              <a:t>22. Y </a:t>
            </a:r>
            <a:r>
              <a:rPr lang="es-CO" u="sng" dirty="0" smtClean="0"/>
              <a:t>CAM, PADRE DE CANAÁN</a:t>
            </a:r>
            <a:r>
              <a:rPr lang="es-CO" dirty="0" smtClean="0"/>
              <a:t>, </a:t>
            </a:r>
            <a:r>
              <a:rPr lang="es-CO" dirty="0"/>
              <a:t>vió la desnudez de su padre, y lo dijo a sus hermanos que estaban afuera.</a:t>
            </a:r>
          </a:p>
          <a:p>
            <a:r>
              <a:rPr lang="es-CO" dirty="0"/>
              <a:t>23. Entonces Sem y Jafet tomaron la ropa, y la pusieron sobre sus propios hombros, y andando hacia atrás, cubrieron la desnudez de su padre, teniendo vueltos sus rostros, y así no vieron la desnudez de su padre.</a:t>
            </a:r>
          </a:p>
        </p:txBody>
      </p:sp>
    </p:spTree>
    <p:extLst>
      <p:ext uri="{BB962C8B-B14F-4D97-AF65-F5344CB8AC3E}">
        <p14:creationId xmlns:p14="http://schemas.microsoft.com/office/powerpoint/2010/main" val="48490837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85000" lnSpcReduction="20000"/>
          </a:bodyPr>
          <a:lstStyle/>
          <a:p>
            <a:r>
              <a:rPr lang="es-CO" dirty="0"/>
              <a:t>24. Y despertó Noé de su embriaguez, y supo lo que le había echo su hijo mas joven.</a:t>
            </a:r>
          </a:p>
          <a:p>
            <a:r>
              <a:rPr lang="es-CO" dirty="0"/>
              <a:t>25. Y dijo </a:t>
            </a:r>
            <a:r>
              <a:rPr lang="es-CO" u="sng" dirty="0" smtClean="0"/>
              <a:t>MALDITO SEA CANAÁN</a:t>
            </a:r>
            <a:r>
              <a:rPr lang="es-CO" dirty="0" smtClean="0"/>
              <a:t>; </a:t>
            </a:r>
            <a:r>
              <a:rPr lang="es-CO" dirty="0"/>
              <a:t>siervo de siervos será a sus hermanos.</a:t>
            </a:r>
          </a:p>
          <a:p>
            <a:r>
              <a:rPr lang="es-CO" dirty="0"/>
              <a:t>26. Dijo mas: bendito por Jehová mi Dios sea Sem y sea Canaán su siervo.</a:t>
            </a:r>
          </a:p>
          <a:p>
            <a:r>
              <a:rPr lang="es-CO" dirty="0"/>
              <a:t>27. Engrandezca Dios a Jafet, y habite en las tiendas de Sem, y sea Canaán su siervo</a:t>
            </a:r>
            <a:r>
              <a:rPr lang="es-CO" dirty="0" smtClean="0"/>
              <a:t>.</a:t>
            </a:r>
          </a:p>
          <a:p>
            <a:pPr marL="0" indent="0">
              <a:buNone/>
            </a:pPr>
            <a:endParaRPr lang="es-CO" i="1" dirty="0" smtClean="0">
              <a:solidFill>
                <a:srgbClr val="FF0000"/>
              </a:solidFill>
            </a:endParaRPr>
          </a:p>
          <a:p>
            <a:pPr marL="0" indent="0">
              <a:buNone/>
            </a:pPr>
            <a:r>
              <a:rPr lang="es-CO" i="1" dirty="0" smtClean="0">
                <a:solidFill>
                  <a:srgbClr val="FF0000"/>
                </a:solidFill>
              </a:rPr>
              <a:t>Nota: La biblia nos demuestra que, así como Caín tenía el carácter del diablo, el cual era de desobediencia a Dios y falto de amor, de la misma forma, Cam, hijo de Noé, tenía la misma tendencia, mientras que Sem y Jafet, tenían el carácter de un hijo de Dios, especialmente Sem, quien fue el padre de los semitas, de donde descendió Abram, padre del pueblo de Dios después del diluvio.    </a:t>
            </a:r>
            <a:endParaRPr lang="es-CO" i="1" dirty="0">
              <a:solidFill>
                <a:srgbClr val="FF0000"/>
              </a:solidFill>
            </a:endParaRPr>
          </a:p>
          <a:p>
            <a:pPr marL="0" indent="0" algn="ctr">
              <a:buNone/>
            </a:pPr>
            <a:endParaRPr lang="es-CO" dirty="0" smtClean="0"/>
          </a:p>
        </p:txBody>
      </p:sp>
    </p:spTree>
    <p:extLst>
      <p:ext uri="{BB962C8B-B14F-4D97-AF65-F5344CB8AC3E}">
        <p14:creationId xmlns:p14="http://schemas.microsoft.com/office/powerpoint/2010/main" val="30857119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 calcmode="lin" valueType="num">
                                      <p:cBhvr>
                                        <p:cTn id="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9"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a:solidFill>
            <a:schemeClr val="bg1"/>
          </a:solidFill>
        </p:spPr>
        <p:txBody>
          <a:bodyPr/>
          <a:lstStyle/>
          <a:p>
            <a:pPr marL="0" indent="0">
              <a:buNone/>
            </a:pPr>
            <a:endParaRPr lang="es-CO" dirty="0" smtClean="0"/>
          </a:p>
          <a:p>
            <a:r>
              <a:rPr lang="es-CO" dirty="0" smtClean="0"/>
              <a:t>A </a:t>
            </a:r>
            <a:r>
              <a:rPr lang="es-CO" dirty="0"/>
              <a:t>continuación expondré un cuadro con la descendencia de Canaán.</a:t>
            </a:r>
          </a:p>
          <a:p>
            <a:endParaRPr lang="es-CO" dirty="0" smtClean="0"/>
          </a:p>
          <a:p>
            <a:r>
              <a:rPr lang="es-CO" dirty="0" smtClean="0"/>
              <a:t>Y </a:t>
            </a:r>
            <a:r>
              <a:rPr lang="es-CO" dirty="0"/>
              <a:t>leeremos </a:t>
            </a:r>
            <a:r>
              <a:rPr lang="es-CO" dirty="0">
                <a:solidFill>
                  <a:srgbClr val="FF0000"/>
                </a:solidFill>
              </a:rPr>
              <a:t>(Génesis cap. 10:15-20).</a:t>
            </a:r>
          </a:p>
          <a:p>
            <a:r>
              <a:rPr lang="es-CO" dirty="0"/>
              <a:t>15. Y Canaán engendró a Sidón su primogénito, a Het</a:t>
            </a:r>
          </a:p>
          <a:p>
            <a:r>
              <a:rPr lang="es-CO" dirty="0"/>
              <a:t>16. al Jebuseo; al Amorreo, al </a:t>
            </a:r>
            <a:r>
              <a:rPr lang="es-CO" dirty="0" smtClean="0"/>
              <a:t>Gergeseo</a:t>
            </a:r>
          </a:p>
          <a:p>
            <a:r>
              <a:rPr lang="es-CO" dirty="0"/>
              <a:t>17. al Heveo, al Araceo, al Sineo,</a:t>
            </a:r>
          </a:p>
          <a:p>
            <a:endParaRPr lang="es-CO" dirty="0"/>
          </a:p>
          <a:p>
            <a:endParaRPr lang="es-CO" dirty="0"/>
          </a:p>
        </p:txBody>
      </p:sp>
    </p:spTree>
    <p:extLst>
      <p:ext uri="{BB962C8B-B14F-4D97-AF65-F5344CB8AC3E}">
        <p14:creationId xmlns:p14="http://schemas.microsoft.com/office/powerpoint/2010/main" val="2294180056"/>
      </p:ext>
    </p:extLst>
  </p:cSld>
  <p:clrMapOvr>
    <a:masterClrMapping/>
  </p:clrMapOvr>
  <p:transition spd="slow">
    <p:push dir="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p:spPr>
        <p:txBody>
          <a:bodyPr>
            <a:normAutofit fontScale="85000" lnSpcReduction="10000"/>
          </a:bodyPr>
          <a:lstStyle/>
          <a:p>
            <a:r>
              <a:rPr lang="es-CO" dirty="0" smtClean="0"/>
              <a:t>18</a:t>
            </a:r>
            <a:r>
              <a:rPr lang="es-CO" dirty="0"/>
              <a:t>. al </a:t>
            </a:r>
            <a:r>
              <a:rPr lang="es-CO" b="1" u="sng" dirty="0"/>
              <a:t>Arvadeo</a:t>
            </a:r>
            <a:r>
              <a:rPr lang="es-CO" dirty="0"/>
              <a:t>, al Zemareo y al Hamateo; y después se dispersaron las familias de los Cananeos.</a:t>
            </a:r>
          </a:p>
          <a:p>
            <a:r>
              <a:rPr lang="es-CO" dirty="0"/>
              <a:t>19. Y fue el territorio de los Cananneos desde Sidón, en dirección a Gerar, hasat Gaza; y en dirección de Sodoma, Gomorra, Adma y Zeboin, hasta Gaza.</a:t>
            </a:r>
          </a:p>
          <a:p>
            <a:r>
              <a:rPr lang="es-CO" dirty="0"/>
              <a:t>20. Estos son los hijos de Cam por sus familias, por sus lenguas, en sus tierras, en sus naciones.</a:t>
            </a:r>
          </a:p>
          <a:p>
            <a:endParaRPr lang="es-CO" dirty="0" smtClean="0"/>
          </a:p>
          <a:p>
            <a:pPr marL="0" indent="0">
              <a:buNone/>
            </a:pPr>
            <a:r>
              <a:rPr lang="es-CO" dirty="0" smtClean="0"/>
              <a:t>Nombradas </a:t>
            </a:r>
            <a:r>
              <a:rPr lang="es-CO" dirty="0"/>
              <a:t>todas estas tribus, iremos al Arvadeo que también está mencionado en </a:t>
            </a:r>
            <a:r>
              <a:rPr lang="es-CO" dirty="0" smtClean="0">
                <a:solidFill>
                  <a:srgbClr val="FF0000"/>
                </a:solidFill>
              </a:rPr>
              <a:t>(Josué 14:15).</a:t>
            </a:r>
            <a:endParaRPr lang="es-CO" dirty="0">
              <a:solidFill>
                <a:srgbClr val="FF0000"/>
              </a:solidFill>
            </a:endParaRPr>
          </a:p>
          <a:p>
            <a:r>
              <a:rPr lang="es-CO" dirty="0"/>
              <a:t>15. Mas en nombre de Hebrón fué antes Quiriat arba; porque </a:t>
            </a:r>
            <a:r>
              <a:rPr lang="es-CO" u="sng" dirty="0"/>
              <a:t>arba</a:t>
            </a:r>
            <a:r>
              <a:rPr lang="es-CO" dirty="0"/>
              <a:t> fue </a:t>
            </a:r>
            <a:r>
              <a:rPr lang="es-CO" dirty="0" smtClean="0"/>
              <a:t>el mayor </a:t>
            </a:r>
            <a:r>
              <a:rPr lang="es-CO" u="sng" dirty="0" smtClean="0"/>
              <a:t>GIGANTE</a:t>
            </a:r>
            <a:r>
              <a:rPr lang="es-CO" dirty="0" smtClean="0"/>
              <a:t> </a:t>
            </a:r>
            <a:r>
              <a:rPr lang="es-CO" dirty="0"/>
              <a:t>entre los </a:t>
            </a:r>
            <a:r>
              <a:rPr lang="es-CO" dirty="0" smtClean="0"/>
              <a:t>Anaceos. Y </a:t>
            </a:r>
            <a:r>
              <a:rPr lang="es-CO" dirty="0"/>
              <a:t>la tierra descansó de la guerra.</a:t>
            </a:r>
          </a:p>
        </p:txBody>
      </p:sp>
    </p:spTree>
    <p:extLst>
      <p:ext uri="{BB962C8B-B14F-4D97-AF65-F5344CB8AC3E}">
        <p14:creationId xmlns:p14="http://schemas.microsoft.com/office/powerpoint/2010/main" val="1128169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anim calcmode="lin" valueType="num">
                                      <p:cBhvr>
                                        <p:cTn id="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4" end="4"/>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anim calcmode="lin" valueType="num">
                                      <p:cBhvr>
                                        <p:cTn id="1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92500" lnSpcReduction="20000"/>
          </a:bodyPr>
          <a:lstStyle/>
          <a:p>
            <a:pPr marL="0" indent="0" algn="ctr">
              <a:buNone/>
            </a:pPr>
            <a:r>
              <a:rPr lang="es-CO" dirty="0" smtClean="0"/>
              <a:t>Con </a:t>
            </a:r>
            <a:r>
              <a:rPr lang="es-CO" dirty="0"/>
              <a:t>esto buscaremos de donde provienen los Anaceos.</a:t>
            </a:r>
          </a:p>
          <a:p>
            <a:pPr marL="0" indent="0" algn="ctr">
              <a:buNone/>
            </a:pPr>
            <a:r>
              <a:rPr lang="es-CO" dirty="0"/>
              <a:t>Están mencionados en </a:t>
            </a:r>
            <a:r>
              <a:rPr lang="es-CO" dirty="0" smtClean="0">
                <a:solidFill>
                  <a:srgbClr val="FF0000"/>
                </a:solidFill>
              </a:rPr>
              <a:t>(Deuteronomio 9:2).</a:t>
            </a:r>
            <a:endParaRPr lang="es-CO" dirty="0">
              <a:solidFill>
                <a:srgbClr val="FF0000"/>
              </a:solidFill>
            </a:endParaRPr>
          </a:p>
          <a:p>
            <a:endParaRPr lang="es-CO" dirty="0" smtClean="0"/>
          </a:p>
          <a:p>
            <a:r>
              <a:rPr lang="es-CO" dirty="0" smtClean="0"/>
              <a:t>2</a:t>
            </a:r>
            <a:r>
              <a:rPr lang="es-CO" dirty="0"/>
              <a:t>. Un pueblo </a:t>
            </a:r>
            <a:r>
              <a:rPr lang="es-CO" u="sng" dirty="0" smtClean="0"/>
              <a:t>GRANDE Y ALTO</a:t>
            </a:r>
            <a:r>
              <a:rPr lang="es-CO" dirty="0" smtClean="0"/>
              <a:t>, </a:t>
            </a:r>
            <a:r>
              <a:rPr lang="es-CO" dirty="0"/>
              <a:t>hijos de los Anaceos, de los cuales tienes, tú conocimiento, y has oído decir</a:t>
            </a:r>
            <a:r>
              <a:rPr lang="es-CO" dirty="0" smtClean="0"/>
              <a:t>: ¿</a:t>
            </a:r>
            <a:r>
              <a:rPr lang="es-CO" dirty="0"/>
              <a:t>Quién se sostendrá delante de los hijos de Anac? </a:t>
            </a:r>
            <a:endParaRPr lang="es-CO" dirty="0" smtClean="0"/>
          </a:p>
          <a:p>
            <a:pPr marL="0" indent="0" algn="ctr">
              <a:buNone/>
            </a:pPr>
            <a:endParaRPr lang="es-CO" dirty="0" smtClean="0"/>
          </a:p>
          <a:p>
            <a:pPr marL="0" indent="0" algn="ctr">
              <a:buNone/>
            </a:pPr>
            <a:r>
              <a:rPr lang="es-CO" dirty="0" smtClean="0"/>
              <a:t>También </a:t>
            </a:r>
            <a:r>
              <a:rPr lang="es-CO" dirty="0"/>
              <a:t>está corroborado en </a:t>
            </a:r>
            <a:r>
              <a:rPr lang="es-CO" dirty="0" smtClean="0">
                <a:solidFill>
                  <a:srgbClr val="FF0000"/>
                </a:solidFill>
              </a:rPr>
              <a:t>(Números 13:33).</a:t>
            </a:r>
            <a:endParaRPr lang="es-CO" dirty="0">
              <a:solidFill>
                <a:srgbClr val="FF0000"/>
              </a:solidFill>
            </a:endParaRPr>
          </a:p>
          <a:p>
            <a:endParaRPr lang="es-CO" dirty="0" smtClean="0"/>
          </a:p>
          <a:p>
            <a:r>
              <a:rPr lang="es-CO" dirty="0" smtClean="0"/>
              <a:t>También </a:t>
            </a:r>
            <a:r>
              <a:rPr lang="es-CO" dirty="0"/>
              <a:t>vimos allí </a:t>
            </a:r>
            <a:r>
              <a:rPr lang="es-CO" u="sng" dirty="0" smtClean="0"/>
              <a:t>GIGANTES, HIJOS DE ANAC</a:t>
            </a:r>
            <a:r>
              <a:rPr lang="es-CO" dirty="0" smtClean="0"/>
              <a:t>, </a:t>
            </a:r>
            <a:r>
              <a:rPr lang="es-CO" dirty="0"/>
              <a:t>raza de los </a:t>
            </a:r>
            <a:r>
              <a:rPr lang="es-CO" u="sng" dirty="0" smtClean="0"/>
              <a:t>GIGANTES</a:t>
            </a:r>
            <a:r>
              <a:rPr lang="es-CO" dirty="0" smtClean="0"/>
              <a:t>; </a:t>
            </a:r>
            <a:r>
              <a:rPr lang="es-CO" dirty="0"/>
              <a:t>y éramos nosotros, a nuestro parecer, como langostas; y así les parecíamos a ellos.</a:t>
            </a:r>
          </a:p>
        </p:txBody>
      </p:sp>
    </p:spTree>
    <p:extLst>
      <p:ext uri="{BB962C8B-B14F-4D97-AF65-F5344CB8AC3E}">
        <p14:creationId xmlns:p14="http://schemas.microsoft.com/office/powerpoint/2010/main" val="127150376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heel(1)">
                                      <p:cBhvr>
                                        <p:cTn id="7" dur="2000"/>
                                        <p:tgtEl>
                                          <p:spTgt spid="3">
                                            <p:txEl>
                                              <p:pRg st="1" end="1"/>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heel(1)">
                                      <p:cBhvr>
                                        <p:cTn id="10" dur="20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p:cTn id="1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17" dur="500"/>
                                        <p:tgtEl>
                                          <p:spTgt spid="3">
                                            <p:txEl>
                                              <p:pRg st="5" end="5"/>
                                            </p:txEl>
                                          </p:spTgt>
                                        </p:tgtEl>
                                      </p:cBhvr>
                                    </p:animEffect>
                                  </p:childTnLst>
                                </p:cTn>
                              </p:par>
                              <p:par>
                                <p:cTn id="18" presetID="53" presetClass="entr" presetSubtype="16" fill="hold" nodeType="withEffect">
                                  <p:stCondLst>
                                    <p:cond delay="0"/>
                                  </p:stCondLst>
                                  <p:childTnLst>
                                    <p:set>
                                      <p:cBhvr>
                                        <p:cTn id="19" dur="1" fill="hold">
                                          <p:stCondLst>
                                            <p:cond delay="0"/>
                                          </p:stCondLst>
                                        </p:cTn>
                                        <p:tgtEl>
                                          <p:spTgt spid="3">
                                            <p:txEl>
                                              <p:pRg st="7" end="7"/>
                                            </p:txEl>
                                          </p:spTgt>
                                        </p:tgtEl>
                                        <p:attrNameLst>
                                          <p:attrName>style.visibility</p:attrName>
                                        </p:attrNameLst>
                                      </p:cBhvr>
                                      <p:to>
                                        <p:strVal val="visible"/>
                                      </p:to>
                                    </p:set>
                                    <p:anim calcmode="lin" valueType="num">
                                      <p:cBhvr>
                                        <p:cTn id="20"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2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85000" lnSpcReduction="10000"/>
          </a:bodyPr>
          <a:lstStyle/>
          <a:p>
            <a:pPr marL="0" indent="0">
              <a:buNone/>
            </a:pPr>
            <a:r>
              <a:rPr lang="es-CO" dirty="0"/>
              <a:t>Hubo otros gigantes llamados Zomzomeos que se nombran en </a:t>
            </a:r>
            <a:r>
              <a:rPr lang="es-CO" dirty="0" smtClean="0">
                <a:solidFill>
                  <a:srgbClr val="FF0000"/>
                </a:solidFill>
              </a:rPr>
              <a:t>(Deuteronomio 2:20-21).</a:t>
            </a:r>
            <a:endParaRPr lang="es-CO" dirty="0">
              <a:solidFill>
                <a:srgbClr val="FF0000"/>
              </a:solidFill>
            </a:endParaRPr>
          </a:p>
          <a:p>
            <a:endParaRPr lang="es-CO" dirty="0" smtClean="0"/>
          </a:p>
          <a:p>
            <a:r>
              <a:rPr lang="es-CO" dirty="0" smtClean="0"/>
              <a:t>20</a:t>
            </a:r>
            <a:r>
              <a:rPr lang="es-CO" dirty="0"/>
              <a:t>. Por la tierra de gigantes fue también ella tenida; habitaron en ella </a:t>
            </a:r>
            <a:r>
              <a:rPr lang="es-CO" dirty="0" smtClean="0"/>
              <a:t>GIGANTES </a:t>
            </a:r>
            <a:r>
              <a:rPr lang="es-CO" dirty="0"/>
              <a:t>en otro tiempo, a los cuales los Amonitas los llamaban </a:t>
            </a:r>
            <a:r>
              <a:rPr lang="es-CO" dirty="0" smtClean="0"/>
              <a:t>Zomzomeos</a:t>
            </a:r>
            <a:r>
              <a:rPr lang="es-CO" dirty="0"/>
              <a:t>;</a:t>
            </a:r>
          </a:p>
          <a:p>
            <a:r>
              <a:rPr lang="es-CO" dirty="0"/>
              <a:t>21. pueblo </a:t>
            </a:r>
            <a:r>
              <a:rPr lang="es-CO" dirty="0" smtClean="0"/>
              <a:t>GRANDE Y NUMEROSO, Y ALTO, </a:t>
            </a:r>
            <a:r>
              <a:rPr lang="es-CO" dirty="0"/>
              <a:t>como los hijos de Anac; a los cuales Jehová los destruyó delante de los Amonitas. Estos sucedieron a aquellos, y habitaron en su lugar.</a:t>
            </a:r>
          </a:p>
          <a:p>
            <a:endParaRPr lang="es-CO" dirty="0" smtClean="0"/>
          </a:p>
          <a:p>
            <a:pPr marL="0" indent="0">
              <a:buNone/>
            </a:pPr>
            <a:r>
              <a:rPr lang="es-CO" dirty="0" smtClean="0"/>
              <a:t>Los </a:t>
            </a:r>
            <a:r>
              <a:rPr lang="es-CO" dirty="0"/>
              <a:t>Amonitas </a:t>
            </a:r>
            <a:r>
              <a:rPr lang="es-CO" dirty="0" smtClean="0"/>
              <a:t>eran descendientes </a:t>
            </a:r>
            <a:r>
              <a:rPr lang="es-CO" dirty="0"/>
              <a:t>de </a:t>
            </a:r>
            <a:r>
              <a:rPr lang="es-CO" dirty="0" smtClean="0"/>
              <a:t>Lot, lea </a:t>
            </a:r>
            <a:r>
              <a:rPr lang="es-CO" dirty="0" smtClean="0">
                <a:solidFill>
                  <a:srgbClr val="FF0000"/>
                </a:solidFill>
              </a:rPr>
              <a:t>(Gén.19:36-38), </a:t>
            </a:r>
            <a:r>
              <a:rPr lang="es-CO" dirty="0"/>
              <a:t>derrotaron y expulsaron a estos </a:t>
            </a:r>
            <a:r>
              <a:rPr lang="es-CO" dirty="0" smtClean="0"/>
              <a:t>gigantes. Podríamos </a:t>
            </a:r>
            <a:r>
              <a:rPr lang="es-CO" dirty="0"/>
              <a:t>continuar citando </a:t>
            </a:r>
            <a:r>
              <a:rPr lang="es-CO" dirty="0" smtClean="0"/>
              <a:t>más versículos </a:t>
            </a:r>
            <a:r>
              <a:rPr lang="es-CO" dirty="0"/>
              <a:t>de más gigantes. </a:t>
            </a:r>
          </a:p>
        </p:txBody>
      </p:sp>
    </p:spTree>
    <p:extLst>
      <p:ext uri="{BB962C8B-B14F-4D97-AF65-F5344CB8AC3E}">
        <p14:creationId xmlns:p14="http://schemas.microsoft.com/office/powerpoint/2010/main" val="168678302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anim calcmode="lin" valueType="num">
                                      <p:cBhvr>
                                        <p:cTn id="8"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2" end="2"/>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buNone/>
            </a:pPr>
            <a:r>
              <a:rPr lang="es-CO" dirty="0" smtClean="0">
                <a:solidFill>
                  <a:srgbClr val="FF0000"/>
                </a:solidFill>
              </a:rPr>
              <a:t>Deuteronomio 2:10,11</a:t>
            </a:r>
            <a:r>
              <a:rPr lang="es-CO" dirty="0" smtClean="0"/>
              <a:t>. Los </a:t>
            </a:r>
            <a:r>
              <a:rPr lang="es-CO" dirty="0"/>
              <a:t>emitas habitaron en ella antes, pueblo </a:t>
            </a:r>
            <a:r>
              <a:rPr lang="es-CO" b="1" u="sng" dirty="0" smtClean="0"/>
              <a:t>GRANDE, Y NUMEROSO, Y ALTO COMO GIGANTES</a:t>
            </a:r>
            <a:r>
              <a:rPr lang="es-CO" dirty="0" smtClean="0"/>
              <a:t>.  11 </a:t>
            </a:r>
            <a:r>
              <a:rPr lang="es-CO" dirty="0"/>
              <a:t>Por gigantes eran ellos también contados, como los </a:t>
            </a:r>
            <a:r>
              <a:rPr lang="es-CO" dirty="0" smtClean="0"/>
              <a:t>anaceos. </a:t>
            </a:r>
            <a:r>
              <a:rPr lang="es-CO" dirty="0"/>
              <a:t>y los moabitas los llaman emitas</a:t>
            </a:r>
            <a:r>
              <a:rPr lang="es-CO" dirty="0" smtClean="0"/>
              <a:t>. </a:t>
            </a:r>
          </a:p>
          <a:p>
            <a:pPr marL="0" indent="0">
              <a:buNone/>
            </a:pPr>
            <a:endParaRPr lang="es-CO" dirty="0" smtClean="0">
              <a:solidFill>
                <a:srgbClr val="FF0000"/>
              </a:solidFill>
            </a:endParaRPr>
          </a:p>
          <a:p>
            <a:pPr marL="0" indent="0">
              <a:buNone/>
            </a:pPr>
            <a:r>
              <a:rPr lang="es-CO" dirty="0" smtClean="0">
                <a:solidFill>
                  <a:srgbClr val="FF0000"/>
                </a:solidFill>
              </a:rPr>
              <a:t>Deut.3:11</a:t>
            </a:r>
            <a:r>
              <a:rPr lang="es-CO" dirty="0">
                <a:solidFill>
                  <a:srgbClr val="FF0000"/>
                </a:solidFill>
              </a:rPr>
              <a:t>. </a:t>
            </a:r>
            <a:r>
              <a:rPr lang="es-CO" dirty="0"/>
              <a:t>"Og, rey de Basán, era el único que de la raza de los </a:t>
            </a:r>
            <a:r>
              <a:rPr lang="es-CO" dirty="0" smtClean="0"/>
              <a:t>GIGANTES </a:t>
            </a:r>
            <a:r>
              <a:rPr lang="es-CO" dirty="0"/>
              <a:t>quedaba; su lecho, un lecho de hierro, se ve en Rabat de los hijos de Ammón, </a:t>
            </a:r>
            <a:r>
              <a:rPr lang="es-CO" b="1" u="sng" dirty="0"/>
              <a:t>de nueve codos de largo y de cuatro codos de ancho</a:t>
            </a:r>
            <a:r>
              <a:rPr lang="es-CO" dirty="0"/>
              <a:t>, codos humanos</a:t>
            </a:r>
            <a:r>
              <a:rPr lang="es-CO" dirty="0" smtClean="0"/>
              <a:t>." 4.05m. X1.80m.</a:t>
            </a:r>
            <a:endParaRPr lang="es-CO" dirty="0"/>
          </a:p>
          <a:p>
            <a:pPr marL="0" indent="0">
              <a:buNone/>
            </a:pPr>
            <a:endParaRPr lang="es-CO" dirty="0" smtClean="0">
              <a:solidFill>
                <a:srgbClr val="FF0000"/>
              </a:solidFill>
            </a:endParaRPr>
          </a:p>
          <a:p>
            <a:pPr marL="0" indent="0">
              <a:buNone/>
            </a:pPr>
            <a:r>
              <a:rPr lang="es-CO" dirty="0" smtClean="0">
                <a:solidFill>
                  <a:srgbClr val="FF0000"/>
                </a:solidFill>
              </a:rPr>
              <a:t>1Sam.17:4</a:t>
            </a:r>
            <a:r>
              <a:rPr lang="es-CO" dirty="0" smtClean="0"/>
              <a:t>.El </a:t>
            </a:r>
            <a:r>
              <a:rPr lang="es-CO" dirty="0"/>
              <a:t>filisteo Goliat, </a:t>
            </a:r>
            <a:r>
              <a:rPr lang="es-CO" dirty="0" smtClean="0"/>
              <a:t>al que mato David,  </a:t>
            </a:r>
            <a:r>
              <a:rPr lang="es-CO" dirty="0"/>
              <a:t>medía seis codos y un palmo de estatura </a:t>
            </a:r>
            <a:r>
              <a:rPr lang="es-CO" dirty="0" smtClean="0"/>
              <a:t> 2.91m. La </a:t>
            </a:r>
            <a:r>
              <a:rPr lang="es-CO" dirty="0"/>
              <a:t>coraza pesaría 72,5 kilogramos, o casi 160 libras. </a:t>
            </a:r>
            <a:endParaRPr lang="es-CO" dirty="0" smtClean="0"/>
          </a:p>
          <a:p>
            <a:pPr marL="0" indent="0">
              <a:buNone/>
            </a:pPr>
            <a:endParaRPr lang="es-CO" dirty="0" smtClean="0">
              <a:solidFill>
                <a:srgbClr val="FF0000"/>
              </a:solidFill>
            </a:endParaRPr>
          </a:p>
          <a:p>
            <a:pPr marL="0" indent="0">
              <a:buNone/>
            </a:pPr>
            <a:r>
              <a:rPr lang="es-CO" dirty="0" smtClean="0">
                <a:solidFill>
                  <a:srgbClr val="FF0000"/>
                </a:solidFill>
              </a:rPr>
              <a:t>2 Sam.21: 20</a:t>
            </a:r>
            <a:r>
              <a:rPr lang="es-CO" dirty="0" smtClean="0"/>
              <a:t>. </a:t>
            </a:r>
            <a:r>
              <a:rPr lang="es-CO" dirty="0"/>
              <a:t>Después hubo otra guerra en Gat, donde hubo [un] varón de grande altura, el cual tenía </a:t>
            </a:r>
            <a:r>
              <a:rPr lang="es-CO" dirty="0" smtClean="0"/>
              <a:t>DOCE DEDOS EN LAS MANOS, Y OTROS DOCE EN LOS PIES, </a:t>
            </a:r>
            <a:r>
              <a:rPr lang="es-CO" dirty="0"/>
              <a:t>veinticuatro en todos; y también era de los hijos del gigante.</a:t>
            </a:r>
            <a:endParaRPr lang="es-CO" dirty="0" smtClean="0"/>
          </a:p>
          <a:p>
            <a:endParaRPr lang="es-CO" dirty="0"/>
          </a:p>
          <a:p>
            <a:endParaRPr lang="es-CO" dirty="0"/>
          </a:p>
          <a:p>
            <a:endParaRPr lang="es-CO" dirty="0"/>
          </a:p>
        </p:txBody>
      </p:sp>
    </p:spTree>
    <p:extLst>
      <p:ext uri="{BB962C8B-B14F-4D97-AF65-F5344CB8AC3E}">
        <p14:creationId xmlns:p14="http://schemas.microsoft.com/office/powerpoint/2010/main" val="8607393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92500" lnSpcReduction="10000"/>
          </a:bodyPr>
          <a:lstStyle/>
          <a:p>
            <a:pPr marL="0" indent="0">
              <a:buNone/>
            </a:pPr>
            <a:r>
              <a:rPr lang="es-CO" dirty="0" smtClean="0">
                <a:solidFill>
                  <a:srgbClr val="FF0000"/>
                </a:solidFill>
              </a:rPr>
              <a:t>Josué 11:22.</a:t>
            </a:r>
            <a:r>
              <a:rPr lang="es-CO" dirty="0" smtClean="0"/>
              <a:t> Ninguno </a:t>
            </a:r>
            <a:r>
              <a:rPr lang="es-CO" dirty="0"/>
              <a:t>de los anaceos </a:t>
            </a:r>
            <a:r>
              <a:rPr lang="es-CO" dirty="0" smtClean="0"/>
              <a:t>(gigantes), quedó </a:t>
            </a:r>
            <a:r>
              <a:rPr lang="es-CO" dirty="0"/>
              <a:t>en la tierra de los hijos de Israel; solamente quedaron en Gaza, en Gat, y en Asdod. </a:t>
            </a:r>
            <a:endParaRPr lang="es-CO" dirty="0" smtClean="0"/>
          </a:p>
          <a:p>
            <a:pPr marL="0" indent="0">
              <a:buNone/>
            </a:pPr>
            <a:endParaRPr lang="es-CO" dirty="0" smtClean="0"/>
          </a:p>
          <a:p>
            <a:pPr marL="0" indent="0">
              <a:buNone/>
            </a:pPr>
            <a:r>
              <a:rPr lang="es-CO" dirty="0" smtClean="0">
                <a:solidFill>
                  <a:srgbClr val="FF0000"/>
                </a:solidFill>
              </a:rPr>
              <a:t>2da de Samuel </a:t>
            </a:r>
            <a:r>
              <a:rPr lang="es-CO" dirty="0">
                <a:solidFill>
                  <a:srgbClr val="FF0000"/>
                </a:solidFill>
              </a:rPr>
              <a:t>21:22</a:t>
            </a:r>
            <a:r>
              <a:rPr lang="es-CO" dirty="0" smtClean="0">
                <a:solidFill>
                  <a:srgbClr val="FF0000"/>
                </a:solidFill>
              </a:rPr>
              <a:t>.</a:t>
            </a:r>
            <a:r>
              <a:rPr lang="es-CO" dirty="0" smtClean="0"/>
              <a:t> </a:t>
            </a:r>
            <a:r>
              <a:rPr lang="es-CO" dirty="0"/>
              <a:t>Estos cuatro le habían nacido al gigante en Gat, los cuales cayeron por la mano de David, y por la mano de sus siervos. </a:t>
            </a:r>
            <a:endParaRPr lang="es-CO" dirty="0" smtClean="0"/>
          </a:p>
          <a:p>
            <a:pPr marL="0" indent="0">
              <a:buNone/>
            </a:pPr>
            <a:endParaRPr lang="es-CO" dirty="0" smtClean="0"/>
          </a:p>
          <a:p>
            <a:pPr marL="0" indent="0">
              <a:buNone/>
            </a:pPr>
            <a:r>
              <a:rPr lang="es-CO" dirty="0" smtClean="0"/>
              <a:t>Esta </a:t>
            </a:r>
            <a:r>
              <a:rPr lang="es-CO" dirty="0"/>
              <a:t>última cita es muy importante porque en ella, el Señor, le dio punto final a la raza de los Gigantes. </a:t>
            </a:r>
            <a:r>
              <a:rPr lang="es-CO" dirty="0" smtClean="0">
                <a:solidFill>
                  <a:srgbClr val="FF0000"/>
                </a:solidFill>
              </a:rPr>
              <a:t>(Amós 2:9)</a:t>
            </a:r>
            <a:r>
              <a:rPr lang="es-CO" dirty="0" smtClean="0"/>
              <a:t>. «</a:t>
            </a:r>
            <a:r>
              <a:rPr lang="es-CO" dirty="0" smtClean="0">
                <a:latin typeface="Agency FB" pitchFamily="34" charset="0"/>
              </a:rPr>
              <a:t>Yo </a:t>
            </a:r>
            <a:r>
              <a:rPr lang="es-CO" dirty="0">
                <a:latin typeface="Agency FB" pitchFamily="34" charset="0"/>
              </a:rPr>
              <a:t>destruí delante de ellos al </a:t>
            </a:r>
            <a:r>
              <a:rPr lang="es-CO" u="sng" dirty="0">
                <a:latin typeface="Agency FB" pitchFamily="34" charset="0"/>
              </a:rPr>
              <a:t>Amorreo cuya altura era como la altura de los cedros, y fuerte como una encina</a:t>
            </a:r>
            <a:r>
              <a:rPr lang="es-CO" dirty="0">
                <a:latin typeface="Agency FB" pitchFamily="34" charset="0"/>
              </a:rPr>
              <a:t>; y destruí su fruto arriba y sus raíces </a:t>
            </a:r>
            <a:r>
              <a:rPr lang="es-CO" dirty="0" smtClean="0">
                <a:latin typeface="Agency FB" pitchFamily="34" charset="0"/>
              </a:rPr>
              <a:t>abajo</a:t>
            </a:r>
            <a:r>
              <a:rPr lang="es-CO" dirty="0" smtClean="0"/>
              <a:t>».</a:t>
            </a:r>
            <a:endParaRPr lang="es-CO" dirty="0"/>
          </a:p>
          <a:p>
            <a:endParaRPr lang="es-CO" dirty="0"/>
          </a:p>
        </p:txBody>
      </p:sp>
    </p:spTree>
    <p:extLst>
      <p:ext uri="{BB962C8B-B14F-4D97-AF65-F5344CB8AC3E}">
        <p14:creationId xmlns:p14="http://schemas.microsoft.com/office/powerpoint/2010/main" val="561374951"/>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p:cTn id="7"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title"/>
          </p:nvPr>
        </p:nvSpPr>
        <p:spPr/>
        <p:txBody>
          <a:bodyPr>
            <a:normAutofit/>
          </a:bodyPr>
          <a:lstStyle/>
          <a:p>
            <a:r>
              <a:rPr lang="es-CO" sz="5400" b="1" dirty="0" smtClean="0"/>
              <a:t>Conclusión</a:t>
            </a:r>
            <a:endParaRPr lang="es-CO" sz="5400" b="1" dirty="0"/>
          </a:p>
        </p:txBody>
      </p:sp>
      <p:sp>
        <p:nvSpPr>
          <p:cNvPr id="3" name="2 Marcador de contenido"/>
          <p:cNvSpPr>
            <a:spLocks noGrp="1"/>
          </p:cNvSpPr>
          <p:nvPr>
            <p:ph idx="1"/>
          </p:nvPr>
        </p:nvSpPr>
        <p:spPr/>
        <p:txBody>
          <a:bodyPr>
            <a:normAutofit/>
          </a:bodyPr>
          <a:lstStyle/>
          <a:p>
            <a:pPr marL="0" indent="0" algn="ctr">
              <a:buNone/>
            </a:pPr>
            <a:r>
              <a:rPr lang="es-CO" sz="2800" dirty="0"/>
              <a:t>Esta última parte indica inequívocamente que la destrucción fue total, porque fue a las raíces de esta </a:t>
            </a:r>
            <a:r>
              <a:rPr lang="es-CO" sz="2800" dirty="0" smtClean="0"/>
              <a:t>raza que se aprovecho de su estatura y fortaleza para oprimir al pueblo de Dios . Lo cual sucedió aproximadamente 753 años antes de Cristo.</a:t>
            </a:r>
            <a:endParaRPr lang="es-CO" sz="2800" dirty="0"/>
          </a:p>
        </p:txBody>
      </p:sp>
      <p:sp>
        <p:nvSpPr>
          <p:cNvPr id="4" name="3 Rectángulo"/>
          <p:cNvSpPr/>
          <p:nvPr/>
        </p:nvSpPr>
        <p:spPr>
          <a:xfrm>
            <a:off x="251520" y="3941526"/>
            <a:ext cx="6336704" cy="2954655"/>
          </a:xfrm>
          <a:prstGeom prst="rect">
            <a:avLst/>
          </a:prstGeom>
        </p:spPr>
        <p:txBody>
          <a:bodyPr wrap="square">
            <a:spAutoFit/>
          </a:bodyPr>
          <a:lstStyle/>
          <a:p>
            <a:r>
              <a:rPr lang="es-CO" sz="2400" i="1" dirty="0" smtClean="0">
                <a:solidFill>
                  <a:srgbClr val="FF0000"/>
                </a:solidFill>
              </a:rPr>
              <a:t>Como te das cuenta, la Biblia nos dice que estos gigantes no eran solamente gigantes físicos sino también gigantes espirituales, enemigos de Dios y de su pueblo.</a:t>
            </a:r>
          </a:p>
          <a:p>
            <a:r>
              <a:rPr lang="es-CO" sz="2400" i="1" dirty="0" smtClean="0">
                <a:solidFill>
                  <a:srgbClr val="FF0000"/>
                </a:solidFill>
              </a:rPr>
              <a:t>Que </a:t>
            </a:r>
            <a:r>
              <a:rPr lang="es-CO" sz="2400" i="1" dirty="0">
                <a:solidFill>
                  <a:srgbClr val="FF0000"/>
                </a:solidFill>
              </a:rPr>
              <a:t>el Señor lo bendiga </a:t>
            </a:r>
            <a:r>
              <a:rPr lang="es-CO" sz="2400" i="1" dirty="0" smtClean="0">
                <a:solidFill>
                  <a:srgbClr val="FF0000"/>
                </a:solidFill>
              </a:rPr>
              <a:t>abundantemente, es mi deseo y oración. Amen. Y no te olvides que Cristo viene pronto, prepárate y comparta estos temas.</a:t>
            </a:r>
            <a:endParaRPr lang="es-CO" sz="2400" i="1" dirty="0">
              <a:solidFill>
                <a:srgbClr val="FF0000"/>
              </a:solidFill>
            </a:endParaRP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5744" y="4149080"/>
            <a:ext cx="2466975" cy="23519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0536376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500"/>
                                        <p:tgtEl>
                                          <p:spTgt spid="4"/>
                                        </p:tgtEl>
                                      </p:cBhvr>
                                    </p:animEffect>
                                  </p:childTnLst>
                                </p:cTn>
                              </p:par>
                              <p:par>
                                <p:cTn id="11" presetID="14" presetClass="entr" presetSubtype="1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Effect transition="in" filter="randombar(horizontal)">
                                      <p:cBhvr>
                                        <p:cTn id="1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830</TotalTime>
  <Words>2647</Words>
  <Application>Microsoft Office PowerPoint</Application>
  <PresentationFormat>Presentación en pantalla (4:3)</PresentationFormat>
  <Paragraphs>107</Paragraphs>
  <Slides>21</Slides>
  <Notes>0</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Tema de Office</vt:lpstr>
      <vt:lpstr>DE DONDE PROVIENEN LOS GIGANTES  DESPUES DEL VILUVIO</vt:lpstr>
      <vt:lpstr>Presentación de PowerPoint</vt:lpstr>
      <vt:lpstr> ¿Porqué hubo gigantes después del diluvio Universal?  </vt:lpstr>
      <vt:lpstr>Presentación de PowerPoint</vt:lpstr>
      <vt:lpstr>¿Quiénes eran los hijos de Dios y las hijas de los hombres? </vt:lpstr>
      <vt:lpstr>Presentación de PowerPoint</vt:lpstr>
      <vt:lpstr>¿Cuál era el motivo para que se mezclaran las dos simientes?</vt:lpstr>
      <vt:lpstr>Presentación de PowerPoint</vt:lpstr>
      <vt:lpstr>Presentación de PowerPoint</vt:lpstr>
      <vt:lpstr>Presentación de PowerPoint</vt:lpstr>
      <vt:lpstr>La pregunta es: ¿si los gigantes fueron destruidos en el diluvio, como es que aparecieron nuevamente después del diluvio?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 DONDE SURGIERON LOS GIGANTES DESPUES DEL VILUVIO</dc:title>
  <dc:creator>FAMILIA FIERRO CH</dc:creator>
  <cp:lastModifiedBy>FAMILIA FIERRO CH</cp:lastModifiedBy>
  <cp:revision>101</cp:revision>
  <dcterms:created xsi:type="dcterms:W3CDTF">2014-05-30T22:22:07Z</dcterms:created>
  <dcterms:modified xsi:type="dcterms:W3CDTF">2014-07-05T20:12:08Z</dcterms:modified>
</cp:coreProperties>
</file>